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Poppins"/>
      <p:regular r:id="rId40"/>
      <p:bold r:id="rId41"/>
      <p:italic r:id="rId42"/>
      <p:boldItalic r:id="rId43"/>
    </p:embeddedFont>
    <p:embeddedFont>
      <p:font typeface="Poppins Light"/>
      <p:regular r:id="rId44"/>
      <p:bold r:id="rId45"/>
      <p:italic r:id="rId46"/>
      <p:boldItalic r:id="rId47"/>
    </p:embeddedFont>
    <p:embeddedFont>
      <p:font typeface="Poppins Black"/>
      <p:bold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regular.fntdata"/><Relationship Id="rId42" Type="http://schemas.openxmlformats.org/officeDocument/2006/relationships/font" Target="fonts/Poppins-italic.fntdata"/><Relationship Id="rId41" Type="http://schemas.openxmlformats.org/officeDocument/2006/relationships/font" Target="fonts/Poppins-bold.fntdata"/><Relationship Id="rId44" Type="http://schemas.openxmlformats.org/officeDocument/2006/relationships/font" Target="fonts/PoppinsLight-regular.fntdata"/><Relationship Id="rId43" Type="http://schemas.openxmlformats.org/officeDocument/2006/relationships/font" Target="fonts/Poppins-boldItalic.fntdata"/><Relationship Id="rId46" Type="http://schemas.openxmlformats.org/officeDocument/2006/relationships/font" Target="fonts/PoppinsLight-italic.fntdata"/><Relationship Id="rId45" Type="http://schemas.openxmlformats.org/officeDocument/2006/relationships/font" Target="fonts/Poppins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Black-bold.fntdata"/><Relationship Id="rId47" Type="http://schemas.openxmlformats.org/officeDocument/2006/relationships/font" Target="fonts/PoppinsLight-boldItalic.fntdata"/><Relationship Id="rId49" Type="http://schemas.openxmlformats.org/officeDocument/2006/relationships/font" Target="fonts/PoppinsBlac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4f3272e4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4f3272e4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4f3272e4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4f3272e4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4f3272e4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4f3272e4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f242eb2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f242eb2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f242eb2a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ef242eb2a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f361f16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ef361f16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f361f163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f361f163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f361f163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ef361f163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f361f163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f361f163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91829f310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91829f310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e15c3a9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e15c3a9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1829f3100_1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91829f3100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4f3272e4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4f3272e4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ec30f0d3c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ec30f0d3c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f20cac32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ef20cac32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985333924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985333924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91829f310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91829f310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eb782893c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eb782893c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916ff21d7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916ff21d7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85333924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985333924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985333924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985333924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860ed24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860ed24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ec30f0d3c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ec30f0d3c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985333924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985333924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985333924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985333924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985333924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985333924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91829f31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91829f31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860ed241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860ed241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b011957b0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b011957b0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011957b0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011957b0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4f3272e4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4f3272e4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4f3272e4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4f3272e4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4f3272e4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4f3272e4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hyperlink" Target="https://rainy-faucet-ba5.notion.site/Monitoria-IA-28267395db404de195bb97411fd6abae?pvs=4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hyperlink" Target="https://colab.research.google.com/drive/13bVJyMidZcel_-Xe0aLVIH3pRIkZkVhj?usp=sharin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hyperlink" Target="https://colab.research.google.com/drive/13t0_7h0aBLdqqbSizHW1MlyHWHsSJG2M?usp=shar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olab.research.google.com/drive/16EFweUx4iXdWyoqJ-lHnptjXI8kD8ud7?usp=sharing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hyperlink" Target="https://colab.research.google.com/drive/1kyoPNX5iyhHEfg_z_t5_h_Ri6lEo1Hfn?usp=sharing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9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36.png"/><Relationship Id="rId7" Type="http://schemas.openxmlformats.org/officeDocument/2006/relationships/image" Target="../media/image40.png"/><Relationship Id="rId8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9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hyperlink" Target="https://colab.research.google.com/drive/1ySbFwTgSGURWOdcesRKeumpYga6QH3ZQ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Relationship Id="rId5" Type="http://schemas.openxmlformats.org/officeDocument/2006/relationships/hyperlink" Target="https://colab.research.google.com/drive/1dVn8RFPDdCs-z6q24dK8u70tXuFt6ouY?usp=sharing" TargetMode="External"/><Relationship Id="rId6" Type="http://schemas.openxmlformats.org/officeDocument/2006/relationships/hyperlink" Target="https://colab.research.google.com/drive/1Zn0VI71cAl01xjRxEgP46TQME5Ri0lxA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hyperlink" Target="https://colab.research.google.com/drive/1nQByffdQh48Za3E1ekEzdsGZigLElkv9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580675" y="417650"/>
            <a:ext cx="4391400" cy="13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pt-BR" sz="4442">
                <a:latin typeface="Poppins"/>
                <a:ea typeface="Poppins"/>
                <a:cs typeface="Poppins"/>
                <a:sym typeface="Poppins"/>
              </a:rPr>
              <a:t>Inteligência Computacional</a:t>
            </a:r>
            <a:endParaRPr sz="2331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0" y="0"/>
            <a:ext cx="4572081" cy="5143501"/>
            <a:chOff x="0" y="0"/>
            <a:chExt cx="4351876" cy="5143501"/>
          </a:xfrm>
        </p:grpSpPr>
        <p:pic>
          <p:nvPicPr>
            <p:cNvPr id="56" name="Google Shape;5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888100"/>
              <a:ext cx="4351876" cy="3059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82658" l="0" r="0" t="0"/>
            <a:stretch/>
          </p:blipFill>
          <p:spPr>
            <a:xfrm>
              <a:off x="0" y="0"/>
              <a:ext cx="4351876" cy="147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 rotWithShape="1">
            <a:blip r:embed="rId3">
              <a:alphaModFix/>
            </a:blip>
            <a:srcRect b="0" l="0" r="0" t="81371"/>
            <a:stretch/>
          </p:blipFill>
          <p:spPr>
            <a:xfrm>
              <a:off x="0" y="3366525"/>
              <a:ext cx="4351876" cy="1776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3"/>
          <p:cNvSpPr txBox="1"/>
          <p:nvPr/>
        </p:nvSpPr>
        <p:spPr>
          <a:xfrm>
            <a:off x="3458975" y="2942425"/>
            <a:ext cx="49695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Ryan Santana - Bes 2023</a:t>
            </a:r>
            <a:endParaRPr sz="150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github.com/Ryan-S-S/Monitoria</a:t>
            </a:r>
            <a:endParaRPr sz="150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Rafael Batista - Bes 2021</a:t>
            </a:r>
            <a:endParaRPr sz="150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github.com/garotola/MonitoriaIA</a:t>
            </a:r>
            <a:endParaRPr sz="150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487" y="3720950"/>
            <a:ext cx="227075" cy="2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8475" y="3465550"/>
            <a:ext cx="227075" cy="2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8475" y="3976350"/>
            <a:ext cx="227075" cy="2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5276675" y="3900738"/>
            <a:ext cx="3151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rgbClr val="0097A7"/>
                </a:solidFill>
                <a:latin typeface="Poppins Light"/>
                <a:ea typeface="Poppins Light"/>
                <a:cs typeface="Poppins Light"/>
                <a:sym typeface="Poppins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Notion</a:t>
            </a:r>
            <a:endParaRPr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487" y="3210150"/>
            <a:ext cx="227075" cy="2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8475" y="2954750"/>
            <a:ext cx="227075" cy="2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/>
          <p:nvPr/>
        </p:nvSpPr>
        <p:spPr>
          <a:xfrm>
            <a:off x="437300" y="247625"/>
            <a:ext cx="8358300" cy="750000"/>
          </a:xfrm>
          <a:prstGeom prst="rect">
            <a:avLst/>
          </a:prstGeom>
          <a:solidFill>
            <a:srgbClr val="041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/>
          <p:cNvSpPr txBox="1"/>
          <p:nvPr>
            <p:ph type="ctrTitle"/>
          </p:nvPr>
        </p:nvSpPr>
        <p:spPr>
          <a:xfrm>
            <a:off x="311700" y="247625"/>
            <a:ext cx="85206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Abordagem Probabilística</a:t>
            </a:r>
            <a:endParaRPr sz="3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437300" y="1460775"/>
            <a:ext cx="835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Uma rede bayesiana é um modelo gráfico que codifica relacionamentos probabilísticos entre variáveis de interesse. 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437300" y="1031775"/>
            <a:ext cx="8358300" cy="429000"/>
          </a:xfrm>
          <a:prstGeom prst="rect">
            <a:avLst/>
          </a:prstGeom>
          <a:noFill/>
          <a:ln cap="flat" cmpd="sng" w="9525">
            <a:solidFill>
              <a:srgbClr val="041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4165D"/>
                </a:solidFill>
                <a:latin typeface="Poppins"/>
                <a:ea typeface="Poppins"/>
                <a:cs typeface="Poppins"/>
                <a:sym typeface="Poppins"/>
              </a:rPr>
              <a:t>Teorema de Bayes e Redes Bayesianas</a:t>
            </a:r>
            <a:endParaRPr b="1">
              <a:solidFill>
                <a:srgbClr val="04165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474000" y="2107275"/>
            <a:ext cx="8358300" cy="646500"/>
          </a:xfrm>
          <a:prstGeom prst="rect">
            <a:avLst/>
          </a:prstGeom>
          <a:noFill/>
          <a:ln cap="flat" cmpd="sng" w="9525">
            <a:solidFill>
              <a:srgbClr val="041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Representação das relações entre as probabilidades de ocorrência de eventos utilizando probabilidades a priori e a posteriori relacionadas através de um grafo, onde os vértices são as variáveis aleatórias e as arestas são as relações de dependência</a:t>
            </a:r>
            <a:endParaRPr b="1" i="1">
              <a:solidFill>
                <a:srgbClr val="04165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900" y="2906175"/>
            <a:ext cx="3124200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/>
          <p:nvPr/>
        </p:nvSpPr>
        <p:spPr>
          <a:xfrm>
            <a:off x="437300" y="247625"/>
            <a:ext cx="8358300" cy="750000"/>
          </a:xfrm>
          <a:prstGeom prst="rect">
            <a:avLst/>
          </a:prstGeom>
          <a:solidFill>
            <a:srgbClr val="041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 txBox="1"/>
          <p:nvPr>
            <p:ph type="ctrTitle"/>
          </p:nvPr>
        </p:nvSpPr>
        <p:spPr>
          <a:xfrm>
            <a:off x="311700" y="247625"/>
            <a:ext cx="85206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Teoria dos jogos</a:t>
            </a:r>
            <a:endParaRPr sz="3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0" l="0" r="17844" t="0"/>
          <a:stretch/>
        </p:blipFill>
        <p:spPr>
          <a:xfrm>
            <a:off x="4875300" y="1065075"/>
            <a:ext cx="3920300" cy="38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484500" y="1195425"/>
            <a:ext cx="4194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Em ambientes multiagentes, cada  agente deve considerar as ações de outros agentes e o modo como essas ações podem afetar o meio. Em um ambiente competitivo , os objetivos do agente estão em conflito, dando origem a problemas de busca competitiva.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>
            <a:off x="437300" y="247625"/>
            <a:ext cx="8358300" cy="750000"/>
          </a:xfrm>
          <a:prstGeom prst="rect">
            <a:avLst/>
          </a:prstGeom>
          <a:solidFill>
            <a:srgbClr val="041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>
            <p:ph type="ctrTitle"/>
          </p:nvPr>
        </p:nvSpPr>
        <p:spPr>
          <a:xfrm>
            <a:off x="311700" y="247625"/>
            <a:ext cx="85206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Teoria dos jogos</a:t>
            </a:r>
            <a:endParaRPr sz="3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4344500" y="1211725"/>
            <a:ext cx="419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Economia </a:t>
            </a: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: Visualiza qualquer ambiente multiagente como um jogo, desde do impacto de cada agente sobre o outro seja significativo.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550550" y="1404450"/>
            <a:ext cx="419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4165D"/>
                </a:solidFill>
                <a:latin typeface="Poppins Black"/>
                <a:ea typeface="Poppins Black"/>
                <a:cs typeface="Poppins Black"/>
                <a:sym typeface="Poppins Black"/>
              </a:rPr>
              <a:t>JOGOS</a:t>
            </a:r>
            <a:endParaRPr sz="3000">
              <a:solidFill>
                <a:srgbClr val="04165D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cxnSp>
        <p:nvCxnSpPr>
          <p:cNvPr id="194" name="Google Shape;194;p24"/>
          <p:cNvCxnSpPr>
            <a:stCxn id="192" idx="2"/>
            <a:endCxn id="193" idx="1"/>
          </p:cNvCxnSpPr>
          <p:nvPr/>
        </p:nvCxnSpPr>
        <p:spPr>
          <a:xfrm flipH="1" rot="5400000">
            <a:off x="3292400" y="-1014125"/>
            <a:ext cx="407400" cy="5891100"/>
          </a:xfrm>
          <a:prstGeom prst="curvedConnector4">
            <a:avLst>
              <a:gd fmla="val -58450" name="adj1"/>
              <a:gd fmla="val 104042" name="adj2"/>
            </a:avLst>
          </a:prstGeom>
          <a:noFill/>
          <a:ln cap="flat" cmpd="sng" w="19050">
            <a:solidFill>
              <a:srgbClr val="04165D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95" name="Google Shape;195;p24"/>
          <p:cNvSpPr txBox="1"/>
          <p:nvPr/>
        </p:nvSpPr>
        <p:spPr>
          <a:xfrm>
            <a:off x="311700" y="2457775"/>
            <a:ext cx="8227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Em IA, os jogos mais comuns são conhecidos como jogos determinísticos de revezamento de dois jogadores de soma zero com informações perfeitas.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-"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Dois jogam alternadamente,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-"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Valores do final são sempre iguais e opostos(Simétricos)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769" y="2916800"/>
            <a:ext cx="2992526" cy="204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437300" y="3742225"/>
            <a:ext cx="4770000" cy="64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Algoritmo de MINIMAX em Jogo da Velha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Código : </a:t>
            </a:r>
            <a:r>
              <a:rPr b="1" lang="pt-BR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Clique aqui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/>
          <p:nvPr/>
        </p:nvSpPr>
        <p:spPr>
          <a:xfrm>
            <a:off x="437300" y="247625"/>
            <a:ext cx="8358300" cy="750000"/>
          </a:xfrm>
          <a:prstGeom prst="rect">
            <a:avLst/>
          </a:prstGeom>
          <a:solidFill>
            <a:srgbClr val="041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 txBox="1"/>
          <p:nvPr>
            <p:ph type="ctrTitle"/>
          </p:nvPr>
        </p:nvSpPr>
        <p:spPr>
          <a:xfrm>
            <a:off x="311700" y="247625"/>
            <a:ext cx="85206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Abordagem Evolucionária</a:t>
            </a:r>
            <a:endParaRPr sz="3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437300" y="1139900"/>
            <a:ext cx="835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 abordagem evolucionária utiliza conceitos da teoria da evolução para otimizar algoritmos e estruturas. Algoritmos genéticos e programação genética são exemplos de técnicas usadas nessa abordagem. 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588" y="1928675"/>
            <a:ext cx="5158817" cy="30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/>
          <p:nvPr/>
        </p:nvSpPr>
        <p:spPr>
          <a:xfrm>
            <a:off x="437300" y="247625"/>
            <a:ext cx="8358300" cy="750000"/>
          </a:xfrm>
          <a:prstGeom prst="rect">
            <a:avLst/>
          </a:prstGeom>
          <a:solidFill>
            <a:srgbClr val="041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6"/>
          <p:cNvSpPr txBox="1"/>
          <p:nvPr>
            <p:ph type="ctrTitle"/>
          </p:nvPr>
        </p:nvSpPr>
        <p:spPr>
          <a:xfrm>
            <a:off x="311700" y="247625"/>
            <a:ext cx="85206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Abordagem Evolucionária</a:t>
            </a:r>
            <a:endParaRPr sz="3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437300" y="1139900"/>
            <a:ext cx="835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 ideia básica é manter uma população de estruturas de conhecimento, que vai evoluindo no decorrer do tempo, através de um  processo de competição e variação controlada. Cada estrutura na população representa  uma solução-candidata para o problema.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437425" y="2142900"/>
            <a:ext cx="8358300" cy="429000"/>
          </a:xfrm>
          <a:prstGeom prst="rect">
            <a:avLst/>
          </a:prstGeom>
          <a:noFill/>
          <a:ln cap="flat" cmpd="sng" w="9525">
            <a:solidFill>
              <a:srgbClr val="041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4165D"/>
                </a:solidFill>
                <a:latin typeface="Poppins"/>
                <a:ea typeface="Poppins"/>
                <a:cs typeface="Poppins"/>
                <a:sym typeface="Poppins"/>
              </a:rPr>
              <a:t>Técnicas</a:t>
            </a:r>
            <a:endParaRPr b="1">
              <a:solidFill>
                <a:srgbClr val="04165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26"/>
          <p:cNvSpPr/>
          <p:nvPr/>
        </p:nvSpPr>
        <p:spPr>
          <a:xfrm>
            <a:off x="437300" y="2701125"/>
            <a:ext cx="1888200" cy="429000"/>
          </a:xfrm>
          <a:prstGeom prst="rect">
            <a:avLst/>
          </a:prstGeom>
          <a:noFill/>
          <a:ln cap="flat" cmpd="sng" w="9525">
            <a:solidFill>
              <a:srgbClr val="041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65D"/>
                </a:solidFill>
                <a:latin typeface="Poppins"/>
                <a:ea typeface="Poppins"/>
                <a:cs typeface="Poppins"/>
                <a:sym typeface="Poppins"/>
              </a:rPr>
              <a:t>Estratégia Evolutiva</a:t>
            </a:r>
            <a:endParaRPr>
              <a:solidFill>
                <a:srgbClr val="04165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p26"/>
          <p:cNvSpPr/>
          <p:nvPr/>
        </p:nvSpPr>
        <p:spPr>
          <a:xfrm>
            <a:off x="2411150" y="2701125"/>
            <a:ext cx="2020200" cy="429000"/>
          </a:xfrm>
          <a:prstGeom prst="rect">
            <a:avLst/>
          </a:prstGeom>
          <a:noFill/>
          <a:ln cap="flat" cmpd="sng" w="9525">
            <a:solidFill>
              <a:srgbClr val="041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65D"/>
                </a:solidFill>
                <a:latin typeface="Poppins"/>
                <a:ea typeface="Poppins"/>
                <a:cs typeface="Poppins"/>
                <a:sym typeface="Poppins"/>
              </a:rPr>
              <a:t>Programação Evolutiva</a:t>
            </a:r>
            <a:endParaRPr>
              <a:solidFill>
                <a:srgbClr val="04165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4517125" y="2701125"/>
            <a:ext cx="2096400" cy="429000"/>
          </a:xfrm>
          <a:prstGeom prst="rect">
            <a:avLst/>
          </a:prstGeom>
          <a:noFill/>
          <a:ln cap="flat" cmpd="sng" w="9525">
            <a:solidFill>
              <a:srgbClr val="041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65D"/>
                </a:solidFill>
                <a:latin typeface="Poppins"/>
                <a:ea typeface="Poppins"/>
                <a:cs typeface="Poppins"/>
                <a:sym typeface="Poppins"/>
              </a:rPr>
              <a:t>Algoritmos Genéticos</a:t>
            </a:r>
            <a:endParaRPr>
              <a:solidFill>
                <a:srgbClr val="04165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" name="Google Shape;217;p26"/>
          <p:cNvSpPr/>
          <p:nvPr/>
        </p:nvSpPr>
        <p:spPr>
          <a:xfrm>
            <a:off x="6699300" y="2701125"/>
            <a:ext cx="2096400" cy="429000"/>
          </a:xfrm>
          <a:prstGeom prst="rect">
            <a:avLst/>
          </a:prstGeom>
          <a:noFill/>
          <a:ln cap="flat" cmpd="sng" w="9525">
            <a:solidFill>
              <a:srgbClr val="041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4165D"/>
                </a:solidFill>
                <a:latin typeface="Poppins"/>
                <a:ea typeface="Poppins"/>
                <a:cs typeface="Poppins"/>
                <a:sym typeface="Poppins"/>
              </a:rPr>
              <a:t>Programação Genética</a:t>
            </a:r>
            <a:endParaRPr>
              <a:solidFill>
                <a:srgbClr val="04165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437300" y="3929425"/>
            <a:ext cx="835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Apesar de serem diferentes, todas essas técnicas </a:t>
            </a: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têm</a:t>
            </a: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uma estrutura básica em comum: realizam reprodução, impõe variações aleatórias, promovem competição e executam seleção de indivíduos de uma dada população.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22">
            <a:off x="3840399" y="2776213"/>
            <a:ext cx="1552126" cy="155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/>
          <p:nvPr/>
        </p:nvSpPr>
        <p:spPr>
          <a:xfrm>
            <a:off x="437300" y="247625"/>
            <a:ext cx="8358300" cy="750000"/>
          </a:xfrm>
          <a:prstGeom prst="rect">
            <a:avLst/>
          </a:prstGeom>
          <a:solidFill>
            <a:srgbClr val="041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 txBox="1"/>
          <p:nvPr>
            <p:ph type="ctrTitle"/>
          </p:nvPr>
        </p:nvSpPr>
        <p:spPr>
          <a:xfrm>
            <a:off x="311700" y="247625"/>
            <a:ext cx="85206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Abordagem Evolucionária</a:t>
            </a:r>
            <a:endParaRPr sz="3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6" name="Google Shape;226;p27"/>
          <p:cNvSpPr/>
          <p:nvPr/>
        </p:nvSpPr>
        <p:spPr>
          <a:xfrm>
            <a:off x="437300" y="1040100"/>
            <a:ext cx="8358300" cy="429000"/>
          </a:xfrm>
          <a:prstGeom prst="rect">
            <a:avLst/>
          </a:prstGeom>
          <a:noFill/>
          <a:ln cap="flat" cmpd="sng" w="9525">
            <a:solidFill>
              <a:srgbClr val="041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4165D"/>
                </a:solidFill>
                <a:latin typeface="Poppins"/>
                <a:ea typeface="Poppins"/>
                <a:cs typeface="Poppins"/>
                <a:sym typeface="Poppins"/>
              </a:rPr>
              <a:t>Algoritmo Genético</a:t>
            </a:r>
            <a:endParaRPr sz="1500">
              <a:solidFill>
                <a:srgbClr val="04165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437300" y="1605975"/>
            <a:ext cx="4647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Algoritmo de Otimização baseado em evolução. Pode ser uma técnica para solucionar o caixeiro viajante.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- Baseiam-se em uma codificação do conjunto das soluções possíveis, e não nos parâmetros de otimização em si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- Os resultados são apresentados como uma população de soluções e não como uma solução única.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- Não necessitam de nenhum conhecimento derivado do problema, apenas de forma de avaliação do resultado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- Usam transições probabilísticas e não regras determinísticas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700" y="1605975"/>
            <a:ext cx="3565899" cy="226920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5311200" y="3969550"/>
            <a:ext cx="3521100" cy="64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CAIXEIRO VIAJANTE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Código : </a:t>
            </a:r>
            <a:r>
              <a:rPr b="1" lang="pt-BR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Clique aqui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/>
          <p:nvPr/>
        </p:nvSpPr>
        <p:spPr>
          <a:xfrm>
            <a:off x="437300" y="247625"/>
            <a:ext cx="8358300" cy="750000"/>
          </a:xfrm>
          <a:prstGeom prst="rect">
            <a:avLst/>
          </a:prstGeom>
          <a:solidFill>
            <a:srgbClr val="041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8"/>
          <p:cNvSpPr txBox="1"/>
          <p:nvPr>
            <p:ph type="ctrTitle"/>
          </p:nvPr>
        </p:nvSpPr>
        <p:spPr>
          <a:xfrm>
            <a:off x="311700" y="247625"/>
            <a:ext cx="85206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Abordagem Comportamental</a:t>
            </a:r>
            <a:endParaRPr sz="3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437300" y="1139900"/>
            <a:ext cx="4524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Uma abordagem computacional inspirada no comportamento coletivo de organismos sociais refere-se à aplicação de princípios observados em grupos de organismos sociais, como insetos sociais, cardumes de peixes ou bandos de pássaros, para o design e desenvolvimento de algoritmos computacionais.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Algoritmos baseados em comportamento coletivo muitas vezes buscam replicar a inteligência emergente observada em grupos de seres vivos, onde o comportamento global do grupo emerge da interação entre os membros individuais.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600" y="1139900"/>
            <a:ext cx="3343799" cy="187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600" y="3010475"/>
            <a:ext cx="3343800" cy="17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/>
          <p:nvPr/>
        </p:nvSpPr>
        <p:spPr>
          <a:xfrm>
            <a:off x="437300" y="247625"/>
            <a:ext cx="8358300" cy="750000"/>
          </a:xfrm>
          <a:prstGeom prst="rect">
            <a:avLst/>
          </a:prstGeom>
          <a:solidFill>
            <a:srgbClr val="041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9"/>
          <p:cNvSpPr txBox="1"/>
          <p:nvPr>
            <p:ph type="ctrTitle"/>
          </p:nvPr>
        </p:nvSpPr>
        <p:spPr>
          <a:xfrm>
            <a:off x="311700" y="247625"/>
            <a:ext cx="85206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Abordagem Comportamental</a:t>
            </a:r>
            <a:endParaRPr sz="3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45" name="Google Shape;245;p29"/>
          <p:cNvSpPr/>
          <p:nvPr/>
        </p:nvSpPr>
        <p:spPr>
          <a:xfrm>
            <a:off x="437300" y="1087300"/>
            <a:ext cx="8358300" cy="429000"/>
          </a:xfrm>
          <a:prstGeom prst="rect">
            <a:avLst/>
          </a:prstGeom>
          <a:noFill/>
          <a:ln cap="flat" cmpd="sng" w="9525">
            <a:solidFill>
              <a:srgbClr val="041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4165D"/>
                </a:solidFill>
                <a:latin typeface="Poppins"/>
                <a:ea typeface="Poppins"/>
                <a:cs typeface="Poppins"/>
                <a:sym typeface="Poppins"/>
              </a:rPr>
              <a:t>Inteligência de Enxame</a:t>
            </a:r>
            <a:endParaRPr sz="1500">
              <a:solidFill>
                <a:srgbClr val="04165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437300" y="1605975"/>
            <a:ext cx="41943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 ideia principal por trás da inteligência de enxame é modelar o comportamento coletivo para resolver problemas complexos. Os sistemas de inteligência de enxame são compostos por agentes individuais simples, chamados de "partículas" ou "indivíduos", que interagem entre si e com o ambiente de maneira local. Esses agentes seguem regras simples, mas através de interações locais, o sistema como um todo exibe comportamento global complexo e adaptativo.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600" y="1605975"/>
            <a:ext cx="4207600" cy="3029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/>
          <p:nvPr/>
        </p:nvSpPr>
        <p:spPr>
          <a:xfrm>
            <a:off x="437300" y="247625"/>
            <a:ext cx="8358300" cy="750000"/>
          </a:xfrm>
          <a:prstGeom prst="rect">
            <a:avLst/>
          </a:prstGeom>
          <a:solidFill>
            <a:srgbClr val="041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0"/>
          <p:cNvSpPr txBox="1"/>
          <p:nvPr>
            <p:ph type="ctrTitle"/>
          </p:nvPr>
        </p:nvSpPr>
        <p:spPr>
          <a:xfrm>
            <a:off x="311700" y="247625"/>
            <a:ext cx="85206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Abordagem Comportamental</a:t>
            </a:r>
            <a:endParaRPr sz="3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437300" y="1087300"/>
            <a:ext cx="4194300" cy="429000"/>
          </a:xfrm>
          <a:prstGeom prst="rect">
            <a:avLst/>
          </a:prstGeom>
          <a:noFill/>
          <a:ln cap="flat" cmpd="sng" w="9525">
            <a:solidFill>
              <a:srgbClr val="041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4165D"/>
                </a:solidFill>
                <a:latin typeface="Poppins"/>
                <a:ea typeface="Poppins"/>
                <a:cs typeface="Poppins"/>
                <a:sym typeface="Poppins"/>
              </a:rPr>
              <a:t>Otimização por Enxame de Partículas (PSO)</a:t>
            </a:r>
            <a:endParaRPr sz="1500">
              <a:solidFill>
                <a:srgbClr val="04165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437300" y="1516300"/>
            <a:ext cx="4194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Neste método, cada partícula representa uma solução candidata para um problema de otimização, e as partículas movem-se no espaço de busca com base em seu desempenho e no melhor desempenho encontrado até o momento.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4631600" y="1087300"/>
            <a:ext cx="4194300" cy="429000"/>
          </a:xfrm>
          <a:prstGeom prst="rect">
            <a:avLst/>
          </a:prstGeom>
          <a:noFill/>
          <a:ln cap="flat" cmpd="sng" w="9525">
            <a:solidFill>
              <a:srgbClr val="041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Algoritmo de Colônia de Formigas (ACO)</a:t>
            </a:r>
            <a:endParaRPr b="1" sz="1500">
              <a:solidFill>
                <a:srgbClr val="04165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4631600" y="1516300"/>
            <a:ext cx="4194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Inspirado no comportamento de formigas reais, o ACO é frequentemente utilizado para resolver problemas de otimização combinatória. As formigas depositam feromônios nas trilhas, e as escolhas futuras são influenciadas pela quantidade de feromônios.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812" y="3271000"/>
            <a:ext cx="2459866" cy="184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863" y="2897900"/>
            <a:ext cx="2753175" cy="206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0" y="403250"/>
            <a:ext cx="9144000" cy="834900"/>
          </a:xfrm>
          <a:prstGeom prst="rect">
            <a:avLst/>
          </a:prstGeom>
          <a:solidFill>
            <a:srgbClr val="041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 txBox="1"/>
          <p:nvPr>
            <p:ph type="ctrTitle"/>
          </p:nvPr>
        </p:nvSpPr>
        <p:spPr>
          <a:xfrm>
            <a:off x="481475" y="523550"/>
            <a:ext cx="84534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Abordagem Conexionista : </a:t>
            </a:r>
            <a:r>
              <a:rPr lang="pt-BR" sz="30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Rede Neural </a:t>
            </a:r>
            <a:endParaRPr sz="30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66" name="Google Shape;266;p31"/>
          <p:cNvSpPr txBox="1"/>
          <p:nvPr>
            <p:ph type="ctrTitle"/>
          </p:nvPr>
        </p:nvSpPr>
        <p:spPr>
          <a:xfrm>
            <a:off x="481475" y="1770450"/>
            <a:ext cx="3784800" cy="16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Poppins Light"/>
                <a:ea typeface="Poppins Light"/>
                <a:cs typeface="Poppins Light"/>
                <a:sym typeface="Poppins Light"/>
              </a:rPr>
              <a:t>As RNAs são técnicas que demonstram um modelo matemático inspirados na estrutura e funcionamento do cérebro humano e obtém conhecimento através da experiência. Uma RNA robusta pode possuir centenas ou milhares de "neurônios".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825" y="1553325"/>
            <a:ext cx="4502174" cy="253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4"/>
          <p:cNvGrpSpPr/>
          <p:nvPr/>
        </p:nvGrpSpPr>
        <p:grpSpPr>
          <a:xfrm flipH="1">
            <a:off x="4792125" y="0"/>
            <a:ext cx="4351876" cy="5143501"/>
            <a:chOff x="0" y="0"/>
            <a:chExt cx="4351876" cy="5143501"/>
          </a:xfrm>
        </p:grpSpPr>
        <p:pic>
          <p:nvPicPr>
            <p:cNvPr id="71" name="Google Shape;7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888100"/>
              <a:ext cx="4351876" cy="3059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4"/>
            <p:cNvPicPr preferRelativeResize="0"/>
            <p:nvPr/>
          </p:nvPicPr>
          <p:blipFill rotWithShape="1">
            <a:blip r:embed="rId3">
              <a:alphaModFix/>
            </a:blip>
            <a:srcRect b="82658" l="0" r="0" t="0"/>
            <a:stretch/>
          </p:blipFill>
          <p:spPr>
            <a:xfrm>
              <a:off x="0" y="0"/>
              <a:ext cx="4351876" cy="147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4"/>
            <p:cNvPicPr preferRelativeResize="0"/>
            <p:nvPr/>
          </p:nvPicPr>
          <p:blipFill rotWithShape="1">
            <a:blip r:embed="rId3">
              <a:alphaModFix/>
            </a:blip>
            <a:srcRect b="0" l="0" r="0" t="81371"/>
            <a:stretch/>
          </p:blipFill>
          <p:spPr>
            <a:xfrm>
              <a:off x="0" y="3366525"/>
              <a:ext cx="4351876" cy="1776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4"/>
          <p:cNvSpPr txBox="1"/>
          <p:nvPr>
            <p:ph type="ctrTitle"/>
          </p:nvPr>
        </p:nvSpPr>
        <p:spPr>
          <a:xfrm>
            <a:off x="4792025" y="254350"/>
            <a:ext cx="4351800" cy="679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Sumário</a:t>
            </a:r>
            <a:endParaRPr sz="30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96150" y="19950"/>
            <a:ext cx="4578600" cy="50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Inteligência Computacional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Abordagens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Abordagem Simbólica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Lógica Fuzzy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Abordagem Probabilística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Teoria dos jogos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Abordagem Evolucionária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Abordagem Comportamental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Abordagem Conexionista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Machine Learning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Dados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Aprendizado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Avaliação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/>
          <p:nvPr/>
        </p:nvSpPr>
        <p:spPr>
          <a:xfrm>
            <a:off x="-17700" y="428000"/>
            <a:ext cx="9144000" cy="785400"/>
          </a:xfrm>
          <a:prstGeom prst="rect">
            <a:avLst/>
          </a:prstGeom>
          <a:solidFill>
            <a:srgbClr val="041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2"/>
          <p:cNvSpPr txBox="1"/>
          <p:nvPr>
            <p:ph type="ctrTitle"/>
          </p:nvPr>
        </p:nvSpPr>
        <p:spPr>
          <a:xfrm>
            <a:off x="481475" y="481100"/>
            <a:ext cx="51855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Rede Neural Biológica</a:t>
            </a:r>
            <a:endParaRPr sz="30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4" name="Google Shape;274;p32"/>
          <p:cNvSpPr txBox="1"/>
          <p:nvPr>
            <p:ph type="ctrTitle"/>
          </p:nvPr>
        </p:nvSpPr>
        <p:spPr>
          <a:xfrm>
            <a:off x="523925" y="1285575"/>
            <a:ext cx="3784800" cy="16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Poppins Light"/>
                <a:ea typeface="Poppins Light"/>
                <a:cs typeface="Poppins Light"/>
                <a:sym typeface="Poppins Light"/>
              </a:rPr>
              <a:t>As redes neurais consistem em uma coleção de múltiplos neurônios, sendo que o neurônio possui componentes essenciais, tais como dendritos, corpo celular, axônio e sinapses. Os dendritos são responsáveis por receber informações e estímulos para os neurônios, o corpo celular processa essas entradas, resultando na produção de proteínas transportadas pelo axônio. Estas proteínas alcançam as sinapses, onde são responsáveis pela geração de neurotransmissores. Essas conexões são cruciais para o armazenamento de conhecimento.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725" y="1878675"/>
            <a:ext cx="4502176" cy="200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ctrTitle"/>
          </p:nvPr>
        </p:nvSpPr>
        <p:spPr>
          <a:xfrm>
            <a:off x="205550" y="268850"/>
            <a:ext cx="44754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04165D"/>
                </a:solidFill>
                <a:latin typeface="Poppins Light"/>
                <a:ea typeface="Poppins Light"/>
                <a:cs typeface="Poppins Light"/>
                <a:sym typeface="Poppins Light"/>
              </a:rPr>
              <a:t>Machine Learning</a:t>
            </a:r>
            <a:endParaRPr sz="3400">
              <a:solidFill>
                <a:srgbClr val="04165D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284250" y="948050"/>
            <a:ext cx="2863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Light"/>
              <a:buChar char="●"/>
            </a:pPr>
            <a:r>
              <a:rPr lang="pt-BR" sz="2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Dados</a:t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Light"/>
              <a:buChar char="●"/>
            </a:pPr>
            <a:r>
              <a:rPr lang="pt-BR" sz="2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Aprendizagem</a:t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Light"/>
              <a:buChar char="●"/>
            </a:pPr>
            <a:r>
              <a:rPr lang="pt-BR" sz="2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Avaliação</a:t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282" name="Google Shape;282;p33"/>
          <p:cNvGrpSpPr/>
          <p:nvPr/>
        </p:nvGrpSpPr>
        <p:grpSpPr>
          <a:xfrm flipH="1">
            <a:off x="4792125" y="0"/>
            <a:ext cx="4351876" cy="5143501"/>
            <a:chOff x="0" y="0"/>
            <a:chExt cx="4351876" cy="5143501"/>
          </a:xfrm>
        </p:grpSpPr>
        <p:pic>
          <p:nvPicPr>
            <p:cNvPr id="283" name="Google Shape;283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888100"/>
              <a:ext cx="4351876" cy="3059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33"/>
            <p:cNvPicPr preferRelativeResize="0"/>
            <p:nvPr/>
          </p:nvPicPr>
          <p:blipFill rotWithShape="1">
            <a:blip r:embed="rId3">
              <a:alphaModFix/>
            </a:blip>
            <a:srcRect b="82658" l="0" r="0" t="0"/>
            <a:stretch/>
          </p:blipFill>
          <p:spPr>
            <a:xfrm>
              <a:off x="0" y="0"/>
              <a:ext cx="4351876" cy="147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33"/>
            <p:cNvPicPr preferRelativeResize="0"/>
            <p:nvPr/>
          </p:nvPicPr>
          <p:blipFill rotWithShape="1">
            <a:blip r:embed="rId3">
              <a:alphaModFix/>
            </a:blip>
            <a:srcRect b="0" l="0" r="0" t="81371"/>
            <a:stretch/>
          </p:blipFill>
          <p:spPr>
            <a:xfrm>
              <a:off x="0" y="3366525"/>
              <a:ext cx="4351876" cy="1776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/>
          <p:nvPr/>
        </p:nvSpPr>
        <p:spPr>
          <a:xfrm>
            <a:off x="437300" y="247625"/>
            <a:ext cx="8358300" cy="750000"/>
          </a:xfrm>
          <a:prstGeom prst="rect">
            <a:avLst/>
          </a:prstGeom>
          <a:solidFill>
            <a:srgbClr val="041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4"/>
          <p:cNvSpPr txBox="1"/>
          <p:nvPr>
            <p:ph type="ctrTitle"/>
          </p:nvPr>
        </p:nvSpPr>
        <p:spPr>
          <a:xfrm>
            <a:off x="269250" y="247625"/>
            <a:ext cx="85206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KDD</a:t>
            </a:r>
            <a:endParaRPr sz="3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92" name="Google Shape;2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00" y="247625"/>
            <a:ext cx="1066650" cy="7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/>
          <p:nvPr/>
        </p:nvSpPr>
        <p:spPr>
          <a:xfrm>
            <a:off x="350400" y="1091125"/>
            <a:ext cx="8358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Poppins"/>
                <a:ea typeface="Poppins"/>
                <a:cs typeface="Poppins"/>
                <a:sym typeface="Poppins"/>
              </a:rPr>
              <a:t>Knowledge Discovery from Databases – Descoberta de Conhecimento de Bases de Dados</a:t>
            </a:r>
            <a:r>
              <a:rPr lang="pt-BR" sz="1300">
                <a:latin typeface="Poppins Light"/>
                <a:ea typeface="Poppins Light"/>
                <a:cs typeface="Poppins Light"/>
                <a:sym typeface="Poppins Light"/>
              </a:rPr>
              <a:t>, segundo Fayyad, Piatetsky-Shapiro e Smyth, é um processo de várias etapas, não trivial, interativo e iterativo, para identificação de padrões compreensíveis, válidos, novos e potencialmente úteis a partir de um conjunto de dados.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4" name="Google Shape;294;p34"/>
          <p:cNvSpPr txBox="1"/>
          <p:nvPr>
            <p:ph type="ctrTitle"/>
          </p:nvPr>
        </p:nvSpPr>
        <p:spPr>
          <a:xfrm>
            <a:off x="437300" y="2157150"/>
            <a:ext cx="35568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4165D"/>
                </a:solidFill>
                <a:latin typeface="Poppins Light"/>
                <a:ea typeface="Poppins Light"/>
                <a:cs typeface="Poppins Light"/>
                <a:sym typeface="Poppins Light"/>
              </a:rPr>
              <a:t>Etapas</a:t>
            </a:r>
            <a:endParaRPr sz="1500">
              <a:solidFill>
                <a:srgbClr val="04165D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2157150"/>
            <a:ext cx="5334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/>
          <p:nvPr/>
        </p:nvSpPr>
        <p:spPr>
          <a:xfrm>
            <a:off x="1905000" y="4236600"/>
            <a:ext cx="5334000" cy="64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Agricultura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Código : </a:t>
            </a:r>
            <a:r>
              <a:rPr b="1" lang="pt-BR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Clique aqui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/>
        </p:nvSpPr>
        <p:spPr>
          <a:xfrm>
            <a:off x="4970900" y="4024125"/>
            <a:ext cx="2571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Consiste em avaliar o desempenho do modelo.</a:t>
            </a:r>
            <a:endParaRPr sz="13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p35"/>
          <p:cNvSpPr/>
          <p:nvPr/>
        </p:nvSpPr>
        <p:spPr>
          <a:xfrm>
            <a:off x="437300" y="247625"/>
            <a:ext cx="8358300" cy="750000"/>
          </a:xfrm>
          <a:prstGeom prst="rect">
            <a:avLst/>
          </a:prstGeom>
          <a:solidFill>
            <a:srgbClr val="041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5"/>
          <p:cNvSpPr txBox="1"/>
          <p:nvPr>
            <p:ph type="ctrTitle"/>
          </p:nvPr>
        </p:nvSpPr>
        <p:spPr>
          <a:xfrm>
            <a:off x="269250" y="247625"/>
            <a:ext cx="85206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KDD</a:t>
            </a:r>
            <a:endParaRPr sz="3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04" name="Google Shape;3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00" y="247625"/>
            <a:ext cx="1066650" cy="75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50" y="1444425"/>
            <a:ext cx="749999" cy="7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1450" y="1444425"/>
            <a:ext cx="750001" cy="75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8999" y="1444425"/>
            <a:ext cx="749999" cy="7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/>
          <p:nvPr>
            <p:ph type="ctrTitle"/>
          </p:nvPr>
        </p:nvSpPr>
        <p:spPr>
          <a:xfrm>
            <a:off x="49600" y="1100725"/>
            <a:ext cx="16143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4165D"/>
                </a:solidFill>
                <a:latin typeface="Poppins Light"/>
                <a:ea typeface="Poppins Light"/>
                <a:cs typeface="Poppins Light"/>
                <a:sym typeface="Poppins Light"/>
              </a:rPr>
              <a:t>Dados brutos</a:t>
            </a:r>
            <a:endParaRPr sz="1500">
              <a:solidFill>
                <a:srgbClr val="04165D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09" name="Google Shape;309;p35"/>
          <p:cNvSpPr txBox="1"/>
          <p:nvPr>
            <p:ph type="ctrTitle"/>
          </p:nvPr>
        </p:nvSpPr>
        <p:spPr>
          <a:xfrm>
            <a:off x="3809300" y="1029825"/>
            <a:ext cx="16143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4165D"/>
                </a:solidFill>
                <a:latin typeface="Poppins Light"/>
                <a:ea typeface="Poppins Light"/>
                <a:cs typeface="Poppins Light"/>
                <a:sym typeface="Poppins Light"/>
              </a:rPr>
              <a:t>Dados Alvo</a:t>
            </a:r>
            <a:endParaRPr sz="1500">
              <a:solidFill>
                <a:srgbClr val="04165D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10" name="Google Shape;310;p35"/>
          <p:cNvSpPr txBox="1"/>
          <p:nvPr>
            <p:ph type="ctrTitle"/>
          </p:nvPr>
        </p:nvSpPr>
        <p:spPr>
          <a:xfrm>
            <a:off x="6611350" y="1100725"/>
            <a:ext cx="25719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4165D"/>
                </a:solidFill>
                <a:latin typeface="Poppins Light"/>
                <a:ea typeface="Poppins Light"/>
                <a:cs typeface="Poppins Light"/>
                <a:sym typeface="Poppins Light"/>
              </a:rPr>
              <a:t>Dados pré processados</a:t>
            </a:r>
            <a:endParaRPr sz="1500">
              <a:solidFill>
                <a:srgbClr val="04165D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311" name="Google Shape;311;p35"/>
          <p:cNvCxnSpPr>
            <a:stCxn id="305" idx="3"/>
            <a:endCxn id="306" idx="1"/>
          </p:cNvCxnSpPr>
          <p:nvPr/>
        </p:nvCxnSpPr>
        <p:spPr>
          <a:xfrm>
            <a:off x="1231749" y="1819425"/>
            <a:ext cx="300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35"/>
          <p:cNvCxnSpPr>
            <a:endCxn id="307" idx="1"/>
          </p:cNvCxnSpPr>
          <p:nvPr/>
        </p:nvCxnSpPr>
        <p:spPr>
          <a:xfrm>
            <a:off x="4991399" y="1819425"/>
            <a:ext cx="257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35"/>
          <p:cNvSpPr txBox="1"/>
          <p:nvPr/>
        </p:nvSpPr>
        <p:spPr>
          <a:xfrm>
            <a:off x="1735350" y="1444425"/>
            <a:ext cx="20025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Seleção</a:t>
            </a:r>
            <a:endParaRPr b="1" sz="1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1229050" y="1808100"/>
            <a:ext cx="30096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Consiste em selecionar um conjunto ou subconjunto de dados que farão parte da análise. </a:t>
            </a:r>
            <a:endParaRPr sz="13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5" name="Google Shape;315;p35"/>
          <p:cNvSpPr txBox="1"/>
          <p:nvPr/>
        </p:nvSpPr>
        <p:spPr>
          <a:xfrm>
            <a:off x="5064725" y="1467075"/>
            <a:ext cx="2279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Pré-processamento</a:t>
            </a:r>
            <a:endParaRPr b="1" sz="1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" name="Google Shape;316;p35"/>
          <p:cNvSpPr txBox="1"/>
          <p:nvPr/>
        </p:nvSpPr>
        <p:spPr>
          <a:xfrm>
            <a:off x="4991550" y="1766325"/>
            <a:ext cx="2571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Consiste em fazer uma verificação da qualidade dos dados.</a:t>
            </a:r>
            <a:endParaRPr sz="13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7" name="Google Shape;31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1450" y="3694425"/>
            <a:ext cx="749999" cy="74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5"/>
          <p:cNvSpPr txBox="1"/>
          <p:nvPr/>
        </p:nvSpPr>
        <p:spPr>
          <a:xfrm>
            <a:off x="3000975" y="2592075"/>
            <a:ext cx="28977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9" name="Google Shape;31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750" y="3694425"/>
            <a:ext cx="749999" cy="74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35"/>
          <p:cNvCxnSpPr>
            <a:stCxn id="307" idx="2"/>
            <a:endCxn id="319" idx="0"/>
          </p:cNvCxnSpPr>
          <p:nvPr/>
        </p:nvCxnSpPr>
        <p:spPr>
          <a:xfrm rot="5400000">
            <a:off x="3650399" y="-599174"/>
            <a:ext cx="1500000" cy="708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21" name="Google Shape;321;p35"/>
          <p:cNvSpPr txBox="1"/>
          <p:nvPr/>
        </p:nvSpPr>
        <p:spPr>
          <a:xfrm>
            <a:off x="3570750" y="2618275"/>
            <a:ext cx="20025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Transformação</a:t>
            </a:r>
            <a:endParaRPr b="1" sz="1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1237200" y="2933100"/>
            <a:ext cx="63264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Consiste em aplicar técnicas de transformação como : normalização, agregação, criação de atributos, redução e sintetização dos dados. </a:t>
            </a:r>
            <a:endParaRPr sz="13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3" name="Google Shape;323;p35"/>
          <p:cNvSpPr txBox="1"/>
          <p:nvPr>
            <p:ph type="ctrTitle"/>
          </p:nvPr>
        </p:nvSpPr>
        <p:spPr>
          <a:xfrm>
            <a:off x="49600" y="4505500"/>
            <a:ext cx="1614300" cy="4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4165D"/>
                </a:solidFill>
                <a:latin typeface="Poppins Light"/>
                <a:ea typeface="Poppins Light"/>
                <a:cs typeface="Poppins Light"/>
                <a:sym typeface="Poppins Light"/>
              </a:rPr>
              <a:t>Dados transformados</a:t>
            </a:r>
            <a:endParaRPr sz="1500">
              <a:solidFill>
                <a:srgbClr val="04165D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324" name="Google Shape;324;p35"/>
          <p:cNvCxnSpPr>
            <a:stCxn id="319" idx="3"/>
            <a:endCxn id="317" idx="1"/>
          </p:cNvCxnSpPr>
          <p:nvPr/>
        </p:nvCxnSpPr>
        <p:spPr>
          <a:xfrm>
            <a:off x="1231749" y="4069425"/>
            <a:ext cx="300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" name="Google Shape;325;p35"/>
          <p:cNvSpPr txBox="1"/>
          <p:nvPr/>
        </p:nvSpPr>
        <p:spPr>
          <a:xfrm>
            <a:off x="1663900" y="3694425"/>
            <a:ext cx="2279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Mineração de dados</a:t>
            </a:r>
            <a:endParaRPr b="1" sz="1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6" name="Google Shape;326;p35"/>
          <p:cNvSpPr txBox="1"/>
          <p:nvPr>
            <p:ph type="ctrTitle"/>
          </p:nvPr>
        </p:nvSpPr>
        <p:spPr>
          <a:xfrm>
            <a:off x="3841050" y="4550625"/>
            <a:ext cx="16143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4165D"/>
                </a:solidFill>
                <a:latin typeface="Poppins Light"/>
                <a:ea typeface="Poppins Light"/>
                <a:cs typeface="Poppins Light"/>
                <a:sym typeface="Poppins Light"/>
              </a:rPr>
              <a:t>Padrões</a:t>
            </a:r>
            <a:endParaRPr sz="1500">
              <a:solidFill>
                <a:srgbClr val="04165D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27" name="Google Shape;327;p35"/>
          <p:cNvSpPr txBox="1"/>
          <p:nvPr/>
        </p:nvSpPr>
        <p:spPr>
          <a:xfrm>
            <a:off x="1231750" y="4024113"/>
            <a:ext cx="30096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Consiste na aplicação de algoritmos e técnicas para identificar padrões nos dados.</a:t>
            </a:r>
            <a:endParaRPr sz="13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8" name="Google Shape;328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22300" y="3694425"/>
            <a:ext cx="750001" cy="7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5"/>
          <p:cNvSpPr txBox="1"/>
          <p:nvPr>
            <p:ph type="ctrTitle"/>
          </p:nvPr>
        </p:nvSpPr>
        <p:spPr>
          <a:xfrm>
            <a:off x="7090150" y="4505500"/>
            <a:ext cx="16143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4165D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Conhecimento</a:t>
            </a:r>
            <a:endParaRPr sz="1500">
              <a:solidFill>
                <a:srgbClr val="04165D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330" name="Google Shape;330;p35"/>
          <p:cNvCxnSpPr>
            <a:stCxn id="317" idx="3"/>
            <a:endCxn id="328" idx="1"/>
          </p:cNvCxnSpPr>
          <p:nvPr/>
        </p:nvCxnSpPr>
        <p:spPr>
          <a:xfrm>
            <a:off x="4991449" y="4069425"/>
            <a:ext cx="253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35"/>
          <p:cNvSpPr txBox="1"/>
          <p:nvPr/>
        </p:nvSpPr>
        <p:spPr>
          <a:xfrm>
            <a:off x="5117325" y="3717075"/>
            <a:ext cx="2279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Interpretação</a:t>
            </a:r>
            <a:endParaRPr b="1" sz="1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/>
          <p:nvPr>
            <p:ph type="ctrTitle"/>
          </p:nvPr>
        </p:nvSpPr>
        <p:spPr>
          <a:xfrm>
            <a:off x="205550" y="268850"/>
            <a:ext cx="44754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4165D"/>
                </a:solidFill>
                <a:latin typeface="Poppins Light"/>
                <a:ea typeface="Poppins Light"/>
                <a:cs typeface="Poppins Light"/>
                <a:sym typeface="Poppins Light"/>
              </a:rPr>
              <a:t>Aprendizado </a:t>
            </a:r>
            <a:endParaRPr sz="3000">
              <a:solidFill>
                <a:srgbClr val="04165D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933200" y="1799975"/>
            <a:ext cx="2863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Supervisionado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Não supervisionado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Por reforço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338" name="Google Shape;338;p36"/>
          <p:cNvGrpSpPr/>
          <p:nvPr/>
        </p:nvGrpSpPr>
        <p:grpSpPr>
          <a:xfrm flipH="1">
            <a:off x="4792125" y="0"/>
            <a:ext cx="4351876" cy="5143501"/>
            <a:chOff x="0" y="0"/>
            <a:chExt cx="4351876" cy="5143501"/>
          </a:xfrm>
        </p:grpSpPr>
        <p:pic>
          <p:nvPicPr>
            <p:cNvPr id="339" name="Google Shape;339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888100"/>
              <a:ext cx="4351876" cy="3059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36"/>
            <p:cNvPicPr preferRelativeResize="0"/>
            <p:nvPr/>
          </p:nvPicPr>
          <p:blipFill rotWithShape="1">
            <a:blip r:embed="rId3">
              <a:alphaModFix/>
            </a:blip>
            <a:srcRect b="82658" l="0" r="0" t="0"/>
            <a:stretch/>
          </p:blipFill>
          <p:spPr>
            <a:xfrm>
              <a:off x="0" y="0"/>
              <a:ext cx="4351876" cy="147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6"/>
            <p:cNvPicPr preferRelativeResize="0"/>
            <p:nvPr/>
          </p:nvPicPr>
          <p:blipFill rotWithShape="1">
            <a:blip r:embed="rId3">
              <a:alphaModFix/>
            </a:blip>
            <a:srcRect b="0" l="0" r="0" t="81371"/>
            <a:stretch/>
          </p:blipFill>
          <p:spPr>
            <a:xfrm>
              <a:off x="0" y="3366525"/>
              <a:ext cx="4351876" cy="1776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/>
          <p:nvPr/>
        </p:nvSpPr>
        <p:spPr>
          <a:xfrm>
            <a:off x="437300" y="247625"/>
            <a:ext cx="8358300" cy="750000"/>
          </a:xfrm>
          <a:prstGeom prst="rect">
            <a:avLst/>
          </a:prstGeom>
          <a:solidFill>
            <a:srgbClr val="041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7"/>
          <p:cNvSpPr txBox="1"/>
          <p:nvPr>
            <p:ph type="ctrTitle"/>
          </p:nvPr>
        </p:nvSpPr>
        <p:spPr>
          <a:xfrm>
            <a:off x="269250" y="247625"/>
            <a:ext cx="85206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Aprendizado</a:t>
            </a:r>
            <a:endParaRPr sz="3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48" name="Google Shape;348;p37"/>
          <p:cNvSpPr txBox="1"/>
          <p:nvPr/>
        </p:nvSpPr>
        <p:spPr>
          <a:xfrm>
            <a:off x="356150" y="1257613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 Light"/>
                <a:ea typeface="Poppins Light"/>
                <a:cs typeface="Poppins Light"/>
                <a:sym typeface="Poppins Light"/>
              </a:rPr>
              <a:t>A aprendizagem em Inteligência Artificial (IA) refere-se à capacidade de um sistema ou algoritmo adquirir conhecimento e melhorar o desempenho em tarefas específicas com base em dados..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49" name="Google Shape;349;p37"/>
          <p:cNvSpPr txBox="1"/>
          <p:nvPr/>
        </p:nvSpPr>
        <p:spPr>
          <a:xfrm>
            <a:off x="382050" y="2617725"/>
            <a:ext cx="23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"/>
                <a:ea typeface="Poppins"/>
                <a:cs typeface="Poppins"/>
                <a:sym typeface="Poppins"/>
              </a:rPr>
              <a:t>Supervisionado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" name="Google Shape;350;p37"/>
          <p:cNvSpPr txBox="1"/>
          <p:nvPr/>
        </p:nvSpPr>
        <p:spPr>
          <a:xfrm>
            <a:off x="3533850" y="2617725"/>
            <a:ext cx="20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"/>
                <a:ea typeface="Poppins"/>
                <a:cs typeface="Poppins"/>
                <a:sym typeface="Poppins"/>
              </a:rPr>
              <a:t>Não supervisionado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6950250" y="2617725"/>
            <a:ext cx="183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"/>
                <a:ea typeface="Poppins"/>
                <a:cs typeface="Poppins"/>
                <a:sym typeface="Poppins"/>
              </a:rPr>
              <a:t>Por Reforço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52" name="Google Shape;352;p37"/>
          <p:cNvCxnSpPr/>
          <p:nvPr/>
        </p:nvCxnSpPr>
        <p:spPr>
          <a:xfrm>
            <a:off x="481100" y="2292300"/>
            <a:ext cx="8270700" cy="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37"/>
          <p:cNvSpPr txBox="1"/>
          <p:nvPr/>
        </p:nvSpPr>
        <p:spPr>
          <a:xfrm>
            <a:off x="431550" y="3226863"/>
            <a:ext cx="221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 Light"/>
                <a:ea typeface="Poppins Light"/>
                <a:cs typeface="Poppins Light"/>
                <a:sym typeface="Poppins Light"/>
              </a:rPr>
              <a:t>Aprende com dados Rotulados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431550" y="4051400"/>
            <a:ext cx="221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 Light"/>
                <a:ea typeface="Poppins Light"/>
                <a:cs typeface="Poppins Light"/>
                <a:sym typeface="Poppins Light"/>
              </a:rPr>
              <a:t>Classificação e Regressão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5" name="Google Shape;355;p37"/>
          <p:cNvSpPr txBox="1"/>
          <p:nvPr/>
        </p:nvSpPr>
        <p:spPr>
          <a:xfrm>
            <a:off x="3422400" y="3226863"/>
            <a:ext cx="221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 Light"/>
                <a:ea typeface="Poppins Light"/>
                <a:cs typeface="Poppins Light"/>
                <a:sym typeface="Poppins Light"/>
              </a:rPr>
              <a:t>Aprende com dados não Rotulados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6" name="Google Shape;356;p37"/>
          <p:cNvSpPr txBox="1"/>
          <p:nvPr/>
        </p:nvSpPr>
        <p:spPr>
          <a:xfrm>
            <a:off x="3422400" y="4051400"/>
            <a:ext cx="221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 Light"/>
                <a:ea typeface="Poppins Light"/>
                <a:cs typeface="Poppins Light"/>
                <a:sym typeface="Poppins Light"/>
              </a:rPr>
              <a:t>Agrupamento, Associação e Generalização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7" name="Google Shape;357;p37"/>
          <p:cNvSpPr txBox="1"/>
          <p:nvPr/>
        </p:nvSpPr>
        <p:spPr>
          <a:xfrm>
            <a:off x="6413250" y="3120848"/>
            <a:ext cx="221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 Light"/>
                <a:ea typeface="Poppins Light"/>
                <a:cs typeface="Poppins Light"/>
                <a:sym typeface="Poppins Light"/>
              </a:rPr>
              <a:t>Aprenda através da recompensa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8" name="Google Shape;358;p37"/>
          <p:cNvSpPr txBox="1"/>
          <p:nvPr/>
        </p:nvSpPr>
        <p:spPr>
          <a:xfrm>
            <a:off x="6413250" y="4083075"/>
            <a:ext cx="221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 Light"/>
                <a:ea typeface="Poppins Light"/>
                <a:cs typeface="Poppins Light"/>
                <a:sym typeface="Poppins Light"/>
              </a:rPr>
              <a:t>Decisão em tempo real e Jogos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59" name="Google Shape;3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00" y="247625"/>
            <a:ext cx="1066650" cy="7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7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/>
          <p:nvPr/>
        </p:nvSpPr>
        <p:spPr>
          <a:xfrm>
            <a:off x="437300" y="247625"/>
            <a:ext cx="8358300" cy="750000"/>
          </a:xfrm>
          <a:prstGeom prst="rect">
            <a:avLst/>
          </a:prstGeom>
          <a:solidFill>
            <a:srgbClr val="041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8"/>
          <p:cNvSpPr txBox="1"/>
          <p:nvPr>
            <p:ph type="ctrTitle"/>
          </p:nvPr>
        </p:nvSpPr>
        <p:spPr>
          <a:xfrm>
            <a:off x="269250" y="247625"/>
            <a:ext cx="85206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Aprendizado</a:t>
            </a:r>
            <a:endParaRPr sz="3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67" name="Google Shape;3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00" y="247625"/>
            <a:ext cx="1066650" cy="75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013" y="1116475"/>
            <a:ext cx="3841075" cy="38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/>
          <p:nvPr>
            <p:ph type="ctrTitle"/>
          </p:nvPr>
        </p:nvSpPr>
        <p:spPr>
          <a:xfrm>
            <a:off x="205550" y="268850"/>
            <a:ext cx="73011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4165D"/>
                </a:solidFill>
                <a:latin typeface="Poppins Light"/>
                <a:ea typeface="Poppins Light"/>
                <a:cs typeface="Poppins Light"/>
                <a:sym typeface="Poppins Light"/>
              </a:rPr>
              <a:t>Métricas de Avaliação</a:t>
            </a:r>
            <a:endParaRPr sz="3000">
              <a:solidFill>
                <a:srgbClr val="04165D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74" name="Google Shape;374;p39"/>
          <p:cNvSpPr txBox="1"/>
          <p:nvPr/>
        </p:nvSpPr>
        <p:spPr>
          <a:xfrm>
            <a:off x="1144075" y="1725150"/>
            <a:ext cx="28632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Matriz de Confusão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Poppins Light"/>
                <a:ea typeface="Poppins Light"/>
                <a:cs typeface="Poppins Light"/>
                <a:sym typeface="Poppins Light"/>
              </a:rPr>
              <a:t>Acurácia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Poppins Light"/>
                <a:ea typeface="Poppins Light"/>
                <a:cs typeface="Poppins Light"/>
                <a:sym typeface="Poppins Light"/>
              </a:rPr>
              <a:t>Especificidade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Poppins Light"/>
                <a:ea typeface="Poppins Light"/>
                <a:cs typeface="Poppins Light"/>
                <a:sym typeface="Poppins Light"/>
              </a:rPr>
              <a:t>Precisão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Poppins Light"/>
                <a:ea typeface="Poppins Light"/>
                <a:cs typeface="Poppins Light"/>
                <a:sym typeface="Poppins Light"/>
              </a:rPr>
              <a:t>Revocação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Poppins Light"/>
                <a:ea typeface="Poppins Light"/>
                <a:cs typeface="Poppins Light"/>
                <a:sym typeface="Poppins Light"/>
              </a:rPr>
              <a:t>F1-Score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375" name="Google Shape;375;p39"/>
          <p:cNvGrpSpPr/>
          <p:nvPr/>
        </p:nvGrpSpPr>
        <p:grpSpPr>
          <a:xfrm flipH="1">
            <a:off x="4792125" y="0"/>
            <a:ext cx="4351876" cy="5143501"/>
            <a:chOff x="0" y="0"/>
            <a:chExt cx="4351876" cy="5143501"/>
          </a:xfrm>
        </p:grpSpPr>
        <p:pic>
          <p:nvPicPr>
            <p:cNvPr id="376" name="Google Shape;376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888100"/>
              <a:ext cx="4351876" cy="3059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39"/>
            <p:cNvPicPr preferRelativeResize="0"/>
            <p:nvPr/>
          </p:nvPicPr>
          <p:blipFill rotWithShape="1">
            <a:blip r:embed="rId3">
              <a:alphaModFix/>
            </a:blip>
            <a:srcRect b="82658" l="0" r="0" t="0"/>
            <a:stretch/>
          </p:blipFill>
          <p:spPr>
            <a:xfrm>
              <a:off x="0" y="0"/>
              <a:ext cx="4351876" cy="147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39"/>
            <p:cNvPicPr preferRelativeResize="0"/>
            <p:nvPr/>
          </p:nvPicPr>
          <p:blipFill rotWithShape="1">
            <a:blip r:embed="rId3">
              <a:alphaModFix/>
            </a:blip>
            <a:srcRect b="0" l="0" r="0" t="81371"/>
            <a:stretch/>
          </p:blipFill>
          <p:spPr>
            <a:xfrm>
              <a:off x="0" y="3366525"/>
              <a:ext cx="4351876" cy="1776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9" name="Google Shape;379;p39"/>
          <p:cNvSpPr txBox="1"/>
          <p:nvPr/>
        </p:nvSpPr>
        <p:spPr>
          <a:xfrm>
            <a:off x="205550" y="918250"/>
            <a:ext cx="320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Caso de Classificação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/>
          <p:nvPr>
            <p:ph type="ctrTitle"/>
          </p:nvPr>
        </p:nvSpPr>
        <p:spPr>
          <a:xfrm>
            <a:off x="205550" y="268850"/>
            <a:ext cx="73011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4165D"/>
                </a:solidFill>
                <a:latin typeface="Poppins Light"/>
                <a:ea typeface="Poppins Light"/>
                <a:cs typeface="Poppins Light"/>
                <a:sym typeface="Poppins Light"/>
              </a:rPr>
              <a:t>Métricas de Avaliação</a:t>
            </a:r>
            <a:endParaRPr sz="3000">
              <a:solidFill>
                <a:srgbClr val="04165D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205550" y="948050"/>
            <a:ext cx="23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Matriz de Confusão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86" name="Google Shape;386;p40"/>
          <p:cNvGrpSpPr/>
          <p:nvPr/>
        </p:nvGrpSpPr>
        <p:grpSpPr>
          <a:xfrm flipH="1">
            <a:off x="4792125" y="0"/>
            <a:ext cx="4351876" cy="5143501"/>
            <a:chOff x="0" y="0"/>
            <a:chExt cx="4351876" cy="5143501"/>
          </a:xfrm>
        </p:grpSpPr>
        <p:pic>
          <p:nvPicPr>
            <p:cNvPr id="387" name="Google Shape;38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888100"/>
              <a:ext cx="4351876" cy="3059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40"/>
            <p:cNvPicPr preferRelativeResize="0"/>
            <p:nvPr/>
          </p:nvPicPr>
          <p:blipFill rotWithShape="1">
            <a:blip r:embed="rId3">
              <a:alphaModFix/>
            </a:blip>
            <a:srcRect b="82658" l="0" r="0" t="0"/>
            <a:stretch/>
          </p:blipFill>
          <p:spPr>
            <a:xfrm>
              <a:off x="0" y="0"/>
              <a:ext cx="4351876" cy="147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40"/>
            <p:cNvPicPr preferRelativeResize="0"/>
            <p:nvPr/>
          </p:nvPicPr>
          <p:blipFill rotWithShape="1">
            <a:blip r:embed="rId3">
              <a:alphaModFix/>
            </a:blip>
            <a:srcRect b="0" l="0" r="0" t="81371"/>
            <a:stretch/>
          </p:blipFill>
          <p:spPr>
            <a:xfrm>
              <a:off x="0" y="3366525"/>
              <a:ext cx="4351876" cy="1776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0" name="Google Shape;390;p40"/>
          <p:cNvSpPr txBox="1"/>
          <p:nvPr>
            <p:ph type="ctrTitle"/>
          </p:nvPr>
        </p:nvSpPr>
        <p:spPr>
          <a:xfrm>
            <a:off x="512825" y="1399500"/>
            <a:ext cx="3895800" cy="16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Poppins Light"/>
                <a:ea typeface="Poppins Light"/>
                <a:cs typeface="Poppins Light"/>
                <a:sym typeface="Poppins Light"/>
              </a:rPr>
              <a:t>A matriz de confusão permite visualizar facilmente quantos exemplos foram classificados corretamente e erroneamente em cada classe, que ajuda a entender se o modelo está favorecendo uma classe em detrimento da outra.</a:t>
            </a:r>
            <a:endParaRPr sz="11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91" name="Google Shape;3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00" y="2884701"/>
            <a:ext cx="3803124" cy="173128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/>
          <p:nvPr>
            <p:ph type="ctrTitle"/>
          </p:nvPr>
        </p:nvSpPr>
        <p:spPr>
          <a:xfrm>
            <a:off x="205550" y="268850"/>
            <a:ext cx="73011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4165D"/>
                </a:solidFill>
                <a:latin typeface="Poppins Light"/>
                <a:ea typeface="Poppins Light"/>
                <a:cs typeface="Poppins Light"/>
                <a:sym typeface="Poppins Light"/>
              </a:rPr>
              <a:t>Métricas de Avaliação</a:t>
            </a:r>
            <a:endParaRPr sz="3000">
              <a:solidFill>
                <a:srgbClr val="04165D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7" name="Google Shape;397;p41"/>
          <p:cNvSpPr txBox="1"/>
          <p:nvPr/>
        </p:nvSpPr>
        <p:spPr>
          <a:xfrm>
            <a:off x="205550" y="948050"/>
            <a:ext cx="23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Acurácia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98" name="Google Shape;398;p41"/>
          <p:cNvGrpSpPr/>
          <p:nvPr/>
        </p:nvGrpSpPr>
        <p:grpSpPr>
          <a:xfrm flipH="1">
            <a:off x="4792125" y="0"/>
            <a:ext cx="4351876" cy="5143501"/>
            <a:chOff x="0" y="0"/>
            <a:chExt cx="4351876" cy="5143501"/>
          </a:xfrm>
        </p:grpSpPr>
        <p:pic>
          <p:nvPicPr>
            <p:cNvPr id="399" name="Google Shape;399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888100"/>
              <a:ext cx="4351876" cy="3059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41"/>
            <p:cNvPicPr preferRelativeResize="0"/>
            <p:nvPr/>
          </p:nvPicPr>
          <p:blipFill rotWithShape="1">
            <a:blip r:embed="rId3">
              <a:alphaModFix/>
            </a:blip>
            <a:srcRect b="82658" l="0" r="0" t="0"/>
            <a:stretch/>
          </p:blipFill>
          <p:spPr>
            <a:xfrm>
              <a:off x="0" y="0"/>
              <a:ext cx="4351876" cy="147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41"/>
            <p:cNvPicPr preferRelativeResize="0"/>
            <p:nvPr/>
          </p:nvPicPr>
          <p:blipFill rotWithShape="1">
            <a:blip r:embed="rId3">
              <a:alphaModFix/>
            </a:blip>
            <a:srcRect b="0" l="0" r="0" t="81371"/>
            <a:stretch/>
          </p:blipFill>
          <p:spPr>
            <a:xfrm>
              <a:off x="0" y="3366525"/>
              <a:ext cx="4351876" cy="1776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2" name="Google Shape;402;p41"/>
          <p:cNvSpPr txBox="1"/>
          <p:nvPr>
            <p:ph type="ctrTitle"/>
          </p:nvPr>
        </p:nvSpPr>
        <p:spPr>
          <a:xfrm>
            <a:off x="512825" y="1399500"/>
            <a:ext cx="3963900" cy="16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Poppins Light"/>
                <a:ea typeface="Poppins Light"/>
                <a:cs typeface="Poppins Light"/>
                <a:sym typeface="Poppins Light"/>
              </a:rPr>
              <a:t>A acurácia diz quantos dos exemplos foram de fato classificados corretamente, independente da classe. Neste, se temos 100 observações e 90 delas foram classificados corretamente, nosso modelo possui uma acurácia de 90%. A acurácia é definida pela fórmula abaixo:</a:t>
            </a:r>
            <a:endParaRPr sz="11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03" name="Google Shape;4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50" y="3074350"/>
            <a:ext cx="3748750" cy="1447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205550" y="268850"/>
            <a:ext cx="4475400" cy="10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4165D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Inteligência Computacional</a:t>
            </a:r>
            <a:endParaRPr sz="3000">
              <a:solidFill>
                <a:srgbClr val="04165D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81" name="Google Shape;81;p15"/>
          <p:cNvGrpSpPr/>
          <p:nvPr/>
        </p:nvGrpSpPr>
        <p:grpSpPr>
          <a:xfrm flipH="1">
            <a:off x="4792125" y="0"/>
            <a:ext cx="4351876" cy="5143501"/>
            <a:chOff x="0" y="0"/>
            <a:chExt cx="4351876" cy="5143501"/>
          </a:xfrm>
        </p:grpSpPr>
        <p:pic>
          <p:nvPicPr>
            <p:cNvPr id="82" name="Google Shape;8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888100"/>
              <a:ext cx="4351876" cy="3059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5"/>
            <p:cNvPicPr preferRelativeResize="0"/>
            <p:nvPr/>
          </p:nvPicPr>
          <p:blipFill rotWithShape="1">
            <a:blip r:embed="rId3">
              <a:alphaModFix/>
            </a:blip>
            <a:srcRect b="82658" l="0" r="0" t="0"/>
            <a:stretch/>
          </p:blipFill>
          <p:spPr>
            <a:xfrm>
              <a:off x="0" y="0"/>
              <a:ext cx="4351876" cy="147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5"/>
            <p:cNvPicPr preferRelativeResize="0"/>
            <p:nvPr/>
          </p:nvPicPr>
          <p:blipFill rotWithShape="1">
            <a:blip r:embed="rId3">
              <a:alphaModFix/>
            </a:blip>
            <a:srcRect b="0" l="0" r="0" t="81371"/>
            <a:stretch/>
          </p:blipFill>
          <p:spPr>
            <a:xfrm>
              <a:off x="0" y="3366525"/>
              <a:ext cx="4351876" cy="1776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5"/>
          <p:cNvSpPr txBox="1"/>
          <p:nvPr>
            <p:ph type="ctrTitle"/>
          </p:nvPr>
        </p:nvSpPr>
        <p:spPr>
          <a:xfrm>
            <a:off x="348625" y="1482625"/>
            <a:ext cx="3784800" cy="21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Poppins Light"/>
                <a:ea typeface="Poppins Light"/>
                <a:cs typeface="Poppins Light"/>
                <a:sym typeface="Poppins Light"/>
              </a:rPr>
              <a:t>A Inteligência Computacional (IC) engloba uma série de abordagens computacionais inspiradas na biologia, que têm a capacidade de abordar desafios complexos do mundo real. Ela utiliza modelos inspirados na natureza, tais como Redes Neurais Artificiais, Algoritmos Genéticos e Inteligência de Enxames. 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2"/>
          <p:cNvSpPr txBox="1"/>
          <p:nvPr>
            <p:ph type="ctrTitle"/>
          </p:nvPr>
        </p:nvSpPr>
        <p:spPr>
          <a:xfrm>
            <a:off x="205550" y="268850"/>
            <a:ext cx="73011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4165D"/>
                </a:solidFill>
                <a:latin typeface="Poppins Light"/>
                <a:ea typeface="Poppins Light"/>
                <a:cs typeface="Poppins Light"/>
                <a:sym typeface="Poppins Light"/>
              </a:rPr>
              <a:t>Métricas de Avaliação</a:t>
            </a:r>
            <a:endParaRPr sz="3000">
              <a:solidFill>
                <a:srgbClr val="04165D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205550" y="948050"/>
            <a:ext cx="23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Especificidade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10" name="Google Shape;410;p42"/>
          <p:cNvGrpSpPr/>
          <p:nvPr/>
        </p:nvGrpSpPr>
        <p:grpSpPr>
          <a:xfrm flipH="1">
            <a:off x="4792125" y="0"/>
            <a:ext cx="4351876" cy="5143501"/>
            <a:chOff x="0" y="0"/>
            <a:chExt cx="4351876" cy="5143501"/>
          </a:xfrm>
        </p:grpSpPr>
        <p:pic>
          <p:nvPicPr>
            <p:cNvPr id="411" name="Google Shape;411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888100"/>
              <a:ext cx="4351876" cy="3059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42"/>
            <p:cNvPicPr preferRelativeResize="0"/>
            <p:nvPr/>
          </p:nvPicPr>
          <p:blipFill rotWithShape="1">
            <a:blip r:embed="rId3">
              <a:alphaModFix/>
            </a:blip>
            <a:srcRect b="82658" l="0" r="0" t="0"/>
            <a:stretch/>
          </p:blipFill>
          <p:spPr>
            <a:xfrm>
              <a:off x="0" y="0"/>
              <a:ext cx="4351876" cy="147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42"/>
            <p:cNvPicPr preferRelativeResize="0"/>
            <p:nvPr/>
          </p:nvPicPr>
          <p:blipFill rotWithShape="1">
            <a:blip r:embed="rId3">
              <a:alphaModFix/>
            </a:blip>
            <a:srcRect b="0" l="0" r="0" t="81371"/>
            <a:stretch/>
          </p:blipFill>
          <p:spPr>
            <a:xfrm>
              <a:off x="0" y="3366525"/>
              <a:ext cx="4351876" cy="1776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4" name="Google Shape;414;p42"/>
          <p:cNvSpPr txBox="1"/>
          <p:nvPr>
            <p:ph type="ctrTitle"/>
          </p:nvPr>
        </p:nvSpPr>
        <p:spPr>
          <a:xfrm>
            <a:off x="532025" y="1591425"/>
            <a:ext cx="3963900" cy="16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Poppins Light"/>
                <a:ea typeface="Poppins Light"/>
                <a:cs typeface="Poppins Light"/>
                <a:sym typeface="Poppins Light"/>
              </a:rPr>
              <a:t>A especificidade avalia a capacidade do método de detectar resultados negativos. Podemos calculá-la usando a equação</a:t>
            </a:r>
            <a:endParaRPr sz="11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15" name="Google Shape;415;p42"/>
          <p:cNvPicPr preferRelativeResize="0"/>
          <p:nvPr/>
        </p:nvPicPr>
        <p:blipFill rotWithShape="1">
          <a:blip r:embed="rId4">
            <a:alphaModFix/>
          </a:blip>
          <a:srcRect b="0" l="3531" r="4021" t="0"/>
          <a:stretch/>
        </p:blipFill>
        <p:spPr>
          <a:xfrm>
            <a:off x="662125" y="2797500"/>
            <a:ext cx="3909875" cy="1352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/>
          <p:nvPr>
            <p:ph type="ctrTitle"/>
          </p:nvPr>
        </p:nvSpPr>
        <p:spPr>
          <a:xfrm>
            <a:off x="205550" y="268850"/>
            <a:ext cx="73011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4165D"/>
                </a:solidFill>
                <a:latin typeface="Poppins Light"/>
                <a:ea typeface="Poppins Light"/>
                <a:cs typeface="Poppins Light"/>
                <a:sym typeface="Poppins Light"/>
              </a:rPr>
              <a:t>Métricas de Avaliação</a:t>
            </a:r>
            <a:endParaRPr sz="3000">
              <a:solidFill>
                <a:srgbClr val="04165D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21" name="Google Shape;421;p43"/>
          <p:cNvSpPr txBox="1"/>
          <p:nvPr/>
        </p:nvSpPr>
        <p:spPr>
          <a:xfrm>
            <a:off x="205550" y="948050"/>
            <a:ext cx="23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Precisão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22" name="Google Shape;422;p43"/>
          <p:cNvGrpSpPr/>
          <p:nvPr/>
        </p:nvGrpSpPr>
        <p:grpSpPr>
          <a:xfrm flipH="1">
            <a:off x="4792125" y="0"/>
            <a:ext cx="4351876" cy="5143501"/>
            <a:chOff x="0" y="0"/>
            <a:chExt cx="4351876" cy="5143501"/>
          </a:xfrm>
        </p:grpSpPr>
        <p:pic>
          <p:nvPicPr>
            <p:cNvPr id="423" name="Google Shape;423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888100"/>
              <a:ext cx="4351876" cy="3059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43"/>
            <p:cNvPicPr preferRelativeResize="0"/>
            <p:nvPr/>
          </p:nvPicPr>
          <p:blipFill rotWithShape="1">
            <a:blip r:embed="rId3">
              <a:alphaModFix/>
            </a:blip>
            <a:srcRect b="82658" l="0" r="0" t="0"/>
            <a:stretch/>
          </p:blipFill>
          <p:spPr>
            <a:xfrm>
              <a:off x="0" y="0"/>
              <a:ext cx="4351876" cy="147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43"/>
            <p:cNvPicPr preferRelativeResize="0"/>
            <p:nvPr/>
          </p:nvPicPr>
          <p:blipFill rotWithShape="1">
            <a:blip r:embed="rId3">
              <a:alphaModFix/>
            </a:blip>
            <a:srcRect b="0" l="0" r="0" t="81371"/>
            <a:stretch/>
          </p:blipFill>
          <p:spPr>
            <a:xfrm>
              <a:off x="0" y="3366525"/>
              <a:ext cx="4351876" cy="1776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6" name="Google Shape;426;p43"/>
          <p:cNvSpPr txBox="1"/>
          <p:nvPr>
            <p:ph type="ctrTitle"/>
          </p:nvPr>
        </p:nvSpPr>
        <p:spPr>
          <a:xfrm>
            <a:off x="512825" y="1399500"/>
            <a:ext cx="3895800" cy="16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Poppins Light"/>
                <a:ea typeface="Poppins Light"/>
                <a:cs typeface="Poppins Light"/>
                <a:sym typeface="Poppins Light"/>
              </a:rPr>
              <a:t>A precisão também é uma das métricas mais comuns para avaliar modelos de classificação. Esta métrica é definida pela razão entre a quantidade de exemplos classificados corretamente como positivos e o total de exemplos classificados como positivos</a:t>
            </a:r>
            <a:endParaRPr sz="11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27" name="Google Shape;42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900" y="2966350"/>
            <a:ext cx="3816725" cy="1394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4"/>
          <p:cNvSpPr txBox="1"/>
          <p:nvPr>
            <p:ph type="ctrTitle"/>
          </p:nvPr>
        </p:nvSpPr>
        <p:spPr>
          <a:xfrm>
            <a:off x="205550" y="268850"/>
            <a:ext cx="73011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4165D"/>
                </a:solidFill>
                <a:latin typeface="Poppins Light"/>
                <a:ea typeface="Poppins Light"/>
                <a:cs typeface="Poppins Light"/>
                <a:sym typeface="Poppins Light"/>
              </a:rPr>
              <a:t>Métricas de Avaliação</a:t>
            </a:r>
            <a:endParaRPr sz="3000">
              <a:solidFill>
                <a:srgbClr val="04165D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3" name="Google Shape;433;p44"/>
          <p:cNvSpPr txBox="1"/>
          <p:nvPr/>
        </p:nvSpPr>
        <p:spPr>
          <a:xfrm>
            <a:off x="205550" y="948050"/>
            <a:ext cx="23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Revocação (Recall)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34" name="Google Shape;434;p44"/>
          <p:cNvGrpSpPr/>
          <p:nvPr/>
        </p:nvGrpSpPr>
        <p:grpSpPr>
          <a:xfrm flipH="1">
            <a:off x="4792125" y="0"/>
            <a:ext cx="4351876" cy="5143501"/>
            <a:chOff x="0" y="0"/>
            <a:chExt cx="4351876" cy="5143501"/>
          </a:xfrm>
        </p:grpSpPr>
        <p:pic>
          <p:nvPicPr>
            <p:cNvPr id="435" name="Google Shape;435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888100"/>
              <a:ext cx="4351876" cy="3059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44"/>
            <p:cNvPicPr preferRelativeResize="0"/>
            <p:nvPr/>
          </p:nvPicPr>
          <p:blipFill rotWithShape="1">
            <a:blip r:embed="rId3">
              <a:alphaModFix/>
            </a:blip>
            <a:srcRect b="82658" l="0" r="0" t="0"/>
            <a:stretch/>
          </p:blipFill>
          <p:spPr>
            <a:xfrm>
              <a:off x="0" y="0"/>
              <a:ext cx="4351876" cy="147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44"/>
            <p:cNvPicPr preferRelativeResize="0"/>
            <p:nvPr/>
          </p:nvPicPr>
          <p:blipFill rotWithShape="1">
            <a:blip r:embed="rId3">
              <a:alphaModFix/>
            </a:blip>
            <a:srcRect b="0" l="0" r="0" t="81371"/>
            <a:stretch/>
          </p:blipFill>
          <p:spPr>
            <a:xfrm>
              <a:off x="0" y="3366525"/>
              <a:ext cx="4351876" cy="1776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8" name="Google Shape;438;p44"/>
          <p:cNvSpPr txBox="1"/>
          <p:nvPr>
            <p:ph type="ctrTitle"/>
          </p:nvPr>
        </p:nvSpPr>
        <p:spPr>
          <a:xfrm>
            <a:off x="512825" y="1399500"/>
            <a:ext cx="3895800" cy="16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Poppins Light"/>
                <a:ea typeface="Poppins Light"/>
                <a:cs typeface="Poppins Light"/>
                <a:sym typeface="Poppins Light"/>
              </a:rPr>
              <a:t>Conhecida como sensibilidade ou taxa de verdadeiro positivo (TPR), coloca um foco maior na identificação de casos em que ocorrem erros de classificação como falsos negativos. Essa métrica é calculada pela razão entre o número de exemplos corretamente classificados como positivos e o número total de exemplos que realmente são positivos, como indicado na fórmula.</a:t>
            </a:r>
            <a:endParaRPr sz="11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39" name="Google Shape;43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75" y="3612700"/>
            <a:ext cx="3754800" cy="1346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5"/>
          <p:cNvSpPr txBox="1"/>
          <p:nvPr>
            <p:ph type="ctrTitle"/>
          </p:nvPr>
        </p:nvSpPr>
        <p:spPr>
          <a:xfrm>
            <a:off x="205550" y="268850"/>
            <a:ext cx="73011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4165D"/>
                </a:solidFill>
                <a:latin typeface="Poppins Light"/>
                <a:ea typeface="Poppins Light"/>
                <a:cs typeface="Poppins Light"/>
                <a:sym typeface="Poppins Light"/>
              </a:rPr>
              <a:t>Métricas de Avaliação</a:t>
            </a:r>
            <a:endParaRPr sz="3000">
              <a:solidFill>
                <a:srgbClr val="04165D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45" name="Google Shape;445;p45"/>
          <p:cNvSpPr txBox="1"/>
          <p:nvPr/>
        </p:nvSpPr>
        <p:spPr>
          <a:xfrm>
            <a:off x="205550" y="948050"/>
            <a:ext cx="23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F1-Score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46" name="Google Shape;446;p45"/>
          <p:cNvGrpSpPr/>
          <p:nvPr/>
        </p:nvGrpSpPr>
        <p:grpSpPr>
          <a:xfrm flipH="1">
            <a:off x="4792125" y="0"/>
            <a:ext cx="4351876" cy="5143501"/>
            <a:chOff x="0" y="0"/>
            <a:chExt cx="4351876" cy="5143501"/>
          </a:xfrm>
        </p:grpSpPr>
        <p:pic>
          <p:nvPicPr>
            <p:cNvPr id="447" name="Google Shape;44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888100"/>
              <a:ext cx="4351876" cy="3059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45"/>
            <p:cNvPicPr preferRelativeResize="0"/>
            <p:nvPr/>
          </p:nvPicPr>
          <p:blipFill rotWithShape="1">
            <a:blip r:embed="rId3">
              <a:alphaModFix/>
            </a:blip>
            <a:srcRect b="82658" l="0" r="0" t="0"/>
            <a:stretch/>
          </p:blipFill>
          <p:spPr>
            <a:xfrm>
              <a:off x="0" y="0"/>
              <a:ext cx="4351876" cy="147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45"/>
            <p:cNvPicPr preferRelativeResize="0"/>
            <p:nvPr/>
          </p:nvPicPr>
          <p:blipFill rotWithShape="1">
            <a:blip r:embed="rId3">
              <a:alphaModFix/>
            </a:blip>
            <a:srcRect b="0" l="0" r="0" t="81371"/>
            <a:stretch/>
          </p:blipFill>
          <p:spPr>
            <a:xfrm>
              <a:off x="0" y="3366525"/>
              <a:ext cx="4351876" cy="1776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0" name="Google Shape;450;p45"/>
          <p:cNvSpPr txBox="1"/>
          <p:nvPr>
            <p:ph type="ctrTitle"/>
          </p:nvPr>
        </p:nvSpPr>
        <p:spPr>
          <a:xfrm>
            <a:off x="512825" y="1399500"/>
            <a:ext cx="3895800" cy="16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Poppins Light"/>
                <a:ea typeface="Poppins Light"/>
                <a:cs typeface="Poppins Light"/>
                <a:sym typeface="Poppins Light"/>
              </a:rPr>
              <a:t>A métrica F1 score também conhecida como F-measure, leva em consideração tanto a precisão quanto a revocação.</a:t>
            </a:r>
            <a:endParaRPr sz="11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51" name="Google Shape;45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825" y="2643904"/>
            <a:ext cx="3895799" cy="149879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6"/>
          <p:cNvSpPr txBox="1"/>
          <p:nvPr>
            <p:ph type="ctrTitle"/>
          </p:nvPr>
        </p:nvSpPr>
        <p:spPr>
          <a:xfrm>
            <a:off x="272125" y="285750"/>
            <a:ext cx="1905000" cy="4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000">
                <a:latin typeface="Poppins Light"/>
                <a:ea typeface="Poppins Light"/>
                <a:cs typeface="Poppins Light"/>
                <a:sym typeface="Poppins Light"/>
              </a:rPr>
              <a:t>Referências</a:t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57" name="Google Shape;457;p46"/>
          <p:cNvSpPr txBox="1"/>
          <p:nvPr>
            <p:ph type="ctrTitle"/>
          </p:nvPr>
        </p:nvSpPr>
        <p:spPr>
          <a:xfrm>
            <a:off x="410925" y="894000"/>
            <a:ext cx="8222700" cy="3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Poppins Light"/>
                <a:ea typeface="Poppins Light"/>
                <a:cs typeface="Poppins Light"/>
                <a:sym typeface="Poppins Light"/>
              </a:rPr>
              <a:t>FACELI, Katti; LORENA, Ana C.; GAMA, João; AL, et. Inteligência Artificial - Uma Abordagem de Aprendizado de Máquina. Grupo GEN, 2021. E-book. ISBN 9788521637509. Disponível em: https://integrada.minhabiblioteca.com.br/#/books/9788521637509/. Acesso em: 24 jan. 2024.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Poppins Light"/>
                <a:ea typeface="Poppins Light"/>
                <a:cs typeface="Poppins Light"/>
                <a:sym typeface="Poppins Light"/>
              </a:rPr>
              <a:t>LIMA, Isaías. Inteligência Artificial. Grupo GEN, 2014. E-book. ISBN 9788595152724. Disponível em: https://integrada.minhabiblioteca.com.br/#/books/9788595152724/. Acesso em: 24 jan. 2024.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Poppins Light"/>
                <a:ea typeface="Poppins Light"/>
                <a:cs typeface="Poppins Light"/>
                <a:sym typeface="Poppins Light"/>
              </a:rPr>
              <a:t>NORVIG, Peter. Inteligência Artificial: Grupo GEN, 2013. E-book. ISBN 9788595156104. Disponível em: https://integrada.minhabiblioteca.com.br/#/books/9788595156104/. Acesso em: 23 jan. 2024.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Poppins Light"/>
                <a:ea typeface="Poppins Light"/>
                <a:cs typeface="Poppins Light"/>
                <a:sym typeface="Poppins Light"/>
              </a:rPr>
              <a:t>SILVA, Iago RR et al. Utilização de redes convolucionais para classificação e diagnóstico da doença de Alzheimer. II Simpósio de Inovação em Engenharia Biomédica, p. 73-76, 2018.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ctrTitle"/>
          </p:nvPr>
        </p:nvSpPr>
        <p:spPr>
          <a:xfrm>
            <a:off x="205550" y="268850"/>
            <a:ext cx="44754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4165D"/>
                </a:solidFill>
                <a:latin typeface="Poppins Light"/>
                <a:ea typeface="Poppins Light"/>
                <a:cs typeface="Poppins Light"/>
                <a:sym typeface="Poppins Light"/>
              </a:rPr>
              <a:t>Abordagens</a:t>
            </a:r>
            <a:endParaRPr sz="3000">
              <a:solidFill>
                <a:srgbClr val="04165D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91" name="Google Shape;91;p16"/>
          <p:cNvGrpSpPr/>
          <p:nvPr/>
        </p:nvGrpSpPr>
        <p:grpSpPr>
          <a:xfrm>
            <a:off x="1242369" y="2936075"/>
            <a:ext cx="1932000" cy="1959600"/>
            <a:chOff x="2822338" y="2865725"/>
            <a:chExt cx="1932000" cy="1959600"/>
          </a:xfrm>
        </p:grpSpPr>
        <p:sp>
          <p:nvSpPr>
            <p:cNvPr id="92" name="Google Shape;92;p16"/>
            <p:cNvSpPr txBox="1"/>
            <p:nvPr/>
          </p:nvSpPr>
          <p:spPr>
            <a:xfrm>
              <a:off x="2822338" y="4363625"/>
              <a:ext cx="193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Evolucionária</a:t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3171088" y="2865725"/>
              <a:ext cx="1234500" cy="14979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" name="Google Shape;9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91125" y="3117462"/>
              <a:ext cx="994426" cy="9944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6"/>
          <p:cNvGrpSpPr/>
          <p:nvPr/>
        </p:nvGrpSpPr>
        <p:grpSpPr>
          <a:xfrm>
            <a:off x="2070208" y="878338"/>
            <a:ext cx="2508900" cy="1962500"/>
            <a:chOff x="2310075" y="948050"/>
            <a:chExt cx="2508900" cy="1962500"/>
          </a:xfrm>
        </p:grpSpPr>
        <p:sp>
          <p:nvSpPr>
            <p:cNvPr id="96" name="Google Shape;96;p16"/>
            <p:cNvSpPr txBox="1"/>
            <p:nvPr/>
          </p:nvSpPr>
          <p:spPr>
            <a:xfrm>
              <a:off x="2310075" y="2448850"/>
              <a:ext cx="2508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Lógica Difusa</a:t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2947275" y="948050"/>
              <a:ext cx="1234500" cy="14979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" name="Google Shape;9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38688" y="1171163"/>
              <a:ext cx="1051675" cy="1051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" name="Google Shape;99;p16"/>
          <p:cNvGrpSpPr/>
          <p:nvPr/>
        </p:nvGrpSpPr>
        <p:grpSpPr>
          <a:xfrm>
            <a:off x="4334492" y="878338"/>
            <a:ext cx="2118600" cy="1965700"/>
            <a:chOff x="4335613" y="836900"/>
            <a:chExt cx="2118600" cy="1965700"/>
          </a:xfrm>
        </p:grpSpPr>
        <p:sp>
          <p:nvSpPr>
            <p:cNvPr id="100" name="Google Shape;100;p16"/>
            <p:cNvSpPr txBox="1"/>
            <p:nvPr/>
          </p:nvSpPr>
          <p:spPr>
            <a:xfrm>
              <a:off x="4335613" y="2340900"/>
              <a:ext cx="211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Probabilística</a:t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4777650" y="836900"/>
              <a:ext cx="1234500" cy="14979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2" name="Google Shape;10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97687" y="1088627"/>
              <a:ext cx="994426" cy="9944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" name="Google Shape;103;p16"/>
          <p:cNvGrpSpPr/>
          <p:nvPr/>
        </p:nvGrpSpPr>
        <p:grpSpPr>
          <a:xfrm>
            <a:off x="6208475" y="878338"/>
            <a:ext cx="2031300" cy="2236800"/>
            <a:chOff x="6372575" y="645025"/>
            <a:chExt cx="2031300" cy="2236800"/>
          </a:xfrm>
        </p:grpSpPr>
        <p:sp>
          <p:nvSpPr>
            <p:cNvPr id="104" name="Google Shape;104;p16"/>
            <p:cNvSpPr txBox="1"/>
            <p:nvPr/>
          </p:nvSpPr>
          <p:spPr>
            <a:xfrm>
              <a:off x="6372575" y="2142925"/>
              <a:ext cx="2031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Teoria dos jogos</a:t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6770975" y="645025"/>
              <a:ext cx="1234500" cy="14979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6" name="Google Shape;106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91012" y="896762"/>
              <a:ext cx="994426" cy="9944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6"/>
          <p:cNvGrpSpPr/>
          <p:nvPr/>
        </p:nvGrpSpPr>
        <p:grpSpPr>
          <a:xfrm>
            <a:off x="2905403" y="2936075"/>
            <a:ext cx="2508900" cy="1959600"/>
            <a:chOff x="4592225" y="2985150"/>
            <a:chExt cx="2508900" cy="1959600"/>
          </a:xfrm>
        </p:grpSpPr>
        <p:sp>
          <p:nvSpPr>
            <p:cNvPr id="108" name="Google Shape;108;p16"/>
            <p:cNvSpPr txBox="1"/>
            <p:nvPr/>
          </p:nvSpPr>
          <p:spPr>
            <a:xfrm>
              <a:off x="4592225" y="4483050"/>
              <a:ext cx="2508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Comportamental</a:t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5229425" y="2985150"/>
              <a:ext cx="1234500" cy="14979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0" name="Google Shape;110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20838" y="3208263"/>
              <a:ext cx="1051675" cy="1051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" name="Google Shape;111;p16"/>
          <p:cNvGrpSpPr/>
          <p:nvPr/>
        </p:nvGrpSpPr>
        <p:grpSpPr>
          <a:xfrm>
            <a:off x="904225" y="878338"/>
            <a:ext cx="1410600" cy="1959600"/>
            <a:chOff x="1068325" y="973500"/>
            <a:chExt cx="1410600" cy="1959600"/>
          </a:xfrm>
        </p:grpSpPr>
        <p:sp>
          <p:nvSpPr>
            <p:cNvPr id="112" name="Google Shape;112;p16"/>
            <p:cNvSpPr/>
            <p:nvPr/>
          </p:nvSpPr>
          <p:spPr>
            <a:xfrm>
              <a:off x="1156375" y="973500"/>
              <a:ext cx="1234500" cy="14979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6"/>
            <p:cNvSpPr txBox="1"/>
            <p:nvPr/>
          </p:nvSpPr>
          <p:spPr>
            <a:xfrm>
              <a:off x="1068325" y="2471400"/>
              <a:ext cx="1410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Simbólica</a:t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114" name="Google Shape;114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6450" y="1265275"/>
              <a:ext cx="914350" cy="914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" name="Google Shape;115;p16"/>
          <p:cNvGrpSpPr/>
          <p:nvPr/>
        </p:nvGrpSpPr>
        <p:grpSpPr>
          <a:xfrm>
            <a:off x="5297738" y="2933175"/>
            <a:ext cx="1669500" cy="1965400"/>
            <a:chOff x="1477213" y="2938900"/>
            <a:chExt cx="1669500" cy="1965400"/>
          </a:xfrm>
        </p:grpSpPr>
        <p:sp>
          <p:nvSpPr>
            <p:cNvPr id="116" name="Google Shape;116;p16"/>
            <p:cNvSpPr txBox="1"/>
            <p:nvPr/>
          </p:nvSpPr>
          <p:spPr>
            <a:xfrm>
              <a:off x="1477213" y="4442600"/>
              <a:ext cx="1669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Conexionista </a:t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1694725" y="2938900"/>
              <a:ext cx="1234500" cy="14979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8" name="Google Shape;118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86138" y="3162013"/>
              <a:ext cx="1051675" cy="1051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/>
          <p:nvPr/>
        </p:nvSpPr>
        <p:spPr>
          <a:xfrm>
            <a:off x="437300" y="247625"/>
            <a:ext cx="8358300" cy="750000"/>
          </a:xfrm>
          <a:prstGeom prst="rect">
            <a:avLst/>
          </a:prstGeom>
          <a:solidFill>
            <a:srgbClr val="041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 txBox="1"/>
          <p:nvPr>
            <p:ph type="ctrTitle"/>
          </p:nvPr>
        </p:nvSpPr>
        <p:spPr>
          <a:xfrm>
            <a:off x="311700" y="247625"/>
            <a:ext cx="85206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Abordagem Simbólica</a:t>
            </a:r>
            <a:endParaRPr sz="3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720425" y="1297613"/>
            <a:ext cx="4401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Na abordagem simbólica, o sistema </a:t>
            </a: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busca simular o raciocínio humano por meio da representação e manipulação do conhecimento utilizando símbolos, letras, números ou palavras.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050" y="1042700"/>
            <a:ext cx="2921900" cy="19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726200" y="3075100"/>
            <a:ext cx="77805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 IA simbólica se preocupa em representar explicitamente o conhecimento humano de uma forma declarativa, fatos e regras </a:t>
            </a: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 formato "SE... ENTÃO...". </a:t>
            </a: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Todas as regras são claramente codificadas e sua validação é de fácil comprovação. Como, por exemplo: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 (TemperaturaCorporal &gt; 37) ENTÃO (TemFebre)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O sistema consegue efetuar deduções com base nos dados de entrada e na interpretação das regras.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/>
          <p:nvPr/>
        </p:nvSpPr>
        <p:spPr>
          <a:xfrm>
            <a:off x="437300" y="247625"/>
            <a:ext cx="8358300" cy="750000"/>
          </a:xfrm>
          <a:prstGeom prst="rect">
            <a:avLst/>
          </a:prstGeom>
          <a:solidFill>
            <a:srgbClr val="041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 txBox="1"/>
          <p:nvPr>
            <p:ph type="ctrTitle"/>
          </p:nvPr>
        </p:nvSpPr>
        <p:spPr>
          <a:xfrm>
            <a:off x="311700" y="247625"/>
            <a:ext cx="85206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Abordagem Simbólica</a:t>
            </a:r>
            <a:endParaRPr sz="3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437300" y="1073825"/>
            <a:ext cx="8358300" cy="429000"/>
          </a:xfrm>
          <a:prstGeom prst="rect">
            <a:avLst/>
          </a:prstGeom>
          <a:noFill/>
          <a:ln cap="flat" cmpd="sng" w="9525">
            <a:solidFill>
              <a:srgbClr val="041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4165D"/>
                </a:solidFill>
                <a:latin typeface="Poppins"/>
                <a:ea typeface="Poppins"/>
                <a:cs typeface="Poppins"/>
                <a:sym typeface="Poppins"/>
              </a:rPr>
              <a:t>Sistemas Especialistas</a:t>
            </a:r>
            <a:endParaRPr sz="1500">
              <a:solidFill>
                <a:srgbClr val="04165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419000" y="1561825"/>
            <a:ext cx="8394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É um tipo de algoritmo projetado para emular a especialização humana de algum domínio específico. Sua base de conhecimento deve ser construída por especialistas e seu papel é oferecer sugestões ou conselhos ao usuário sobre o domínio de seu conhecimento.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550" y="2485226"/>
            <a:ext cx="7812900" cy="24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360800" y="2544225"/>
            <a:ext cx="2496600" cy="64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Algoritmo </a:t>
            </a:r>
            <a:r>
              <a:rPr b="1" lang="pt-B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Simbólico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Código : </a:t>
            </a:r>
            <a:r>
              <a:rPr b="1" lang="pt-BR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Clique aqui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/>
          <p:nvPr/>
        </p:nvSpPr>
        <p:spPr>
          <a:xfrm>
            <a:off x="437300" y="247625"/>
            <a:ext cx="8358300" cy="750000"/>
          </a:xfrm>
          <a:prstGeom prst="rect">
            <a:avLst/>
          </a:prstGeom>
          <a:solidFill>
            <a:srgbClr val="041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 txBox="1"/>
          <p:nvPr>
            <p:ph type="ctrTitle"/>
          </p:nvPr>
        </p:nvSpPr>
        <p:spPr>
          <a:xfrm>
            <a:off x="311700" y="247625"/>
            <a:ext cx="85206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Lógica Difusa</a:t>
            </a:r>
            <a:endParaRPr sz="3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437300" y="1139900"/>
            <a:ext cx="5383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 lógica difusa quantifica e lida com a incerteza, utilizando graus de </a:t>
            </a: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inferência</a:t>
            </a: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(0 a 1), diferente do verdadeiro/falso booleano do sistema simbólico. Enquanto o simbólico usa entradas binárias, o Fuzzy opera com valores contínuos e termos como "muito" ou "pouco" para descrever situações imprecisas. Isso permite decisões mais flexíveis em sistemas com informações não exatas.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050" y="1064325"/>
            <a:ext cx="2855550" cy="14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300" y="3111875"/>
            <a:ext cx="3548450" cy="173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517800" y="3527225"/>
            <a:ext cx="4500900" cy="64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Loja De Alimentos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Código : </a:t>
            </a:r>
            <a:r>
              <a:rPr b="1" lang="pt-BR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Clique aqui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517800" y="4230350"/>
            <a:ext cx="4500900" cy="64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Gorjeta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Código : </a:t>
            </a:r>
            <a:r>
              <a:rPr b="1" lang="pt-BR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Clique aqui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>
            <a:off x="437300" y="247625"/>
            <a:ext cx="8358300" cy="750000"/>
          </a:xfrm>
          <a:prstGeom prst="rect">
            <a:avLst/>
          </a:prstGeom>
          <a:solidFill>
            <a:srgbClr val="041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 txBox="1"/>
          <p:nvPr>
            <p:ph type="ctrTitle"/>
          </p:nvPr>
        </p:nvSpPr>
        <p:spPr>
          <a:xfrm>
            <a:off x="311700" y="247625"/>
            <a:ext cx="85206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Abordagem Probabilística</a:t>
            </a:r>
            <a:endParaRPr sz="3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37300" y="1139900"/>
            <a:ext cx="835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 abordagem probabilística usa a probabilidade para medir e tratar a incerteza de maneira adaptável. Métodos estatísticos modelam a incerteza e variação nos dados. Redes bayesianas e processos de Markov são exemplos de modelagem probabilística.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063" y="2340500"/>
            <a:ext cx="2269674" cy="24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150" y="2426850"/>
            <a:ext cx="3330934" cy="24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/>
          <p:nvPr/>
        </p:nvSpPr>
        <p:spPr>
          <a:xfrm>
            <a:off x="437300" y="247625"/>
            <a:ext cx="8358300" cy="750000"/>
          </a:xfrm>
          <a:prstGeom prst="rect">
            <a:avLst/>
          </a:prstGeom>
          <a:solidFill>
            <a:srgbClr val="041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 txBox="1"/>
          <p:nvPr>
            <p:ph type="ctrTitle"/>
          </p:nvPr>
        </p:nvSpPr>
        <p:spPr>
          <a:xfrm>
            <a:off x="311700" y="247625"/>
            <a:ext cx="85206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Abordagem Probabilística</a:t>
            </a:r>
            <a:endParaRPr sz="3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437300" y="1460775"/>
            <a:ext cx="8358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O Teorema de Bayes descreve a  probabilidade de um evento dado que outro evento já ocorreu, o que é chamado de </a:t>
            </a:r>
            <a:r>
              <a:rPr b="1" lang="pt-B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probabilidade condicional</a:t>
            </a: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. Nesse teorema é preciso ter alguma informação anterior, ou seja, saber que um determinado evento já ocorreu e qual a probabilidade desse evento, essa informação é chamada </a:t>
            </a:r>
            <a:r>
              <a:rPr b="1" lang="pt-B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priori.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 base nas probabilidades a priori e novos dados obtidos, a chamada </a:t>
            </a:r>
            <a:r>
              <a:rPr b="1" lang="pt-B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verossimilhança</a:t>
            </a: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, é possível ter as probabilidades a posteriori, que podem ser consideradas as novas ou atuais probabilidades.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437300" y="1031775"/>
            <a:ext cx="8358300" cy="429000"/>
          </a:xfrm>
          <a:prstGeom prst="rect">
            <a:avLst/>
          </a:prstGeom>
          <a:noFill/>
          <a:ln cap="flat" cmpd="sng" w="9525">
            <a:solidFill>
              <a:srgbClr val="041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4165D"/>
                </a:solidFill>
                <a:latin typeface="Poppins"/>
                <a:ea typeface="Poppins"/>
                <a:cs typeface="Poppins"/>
                <a:sym typeface="Poppins"/>
              </a:rPr>
              <a:t>Teorema de Bayes e Redes Bayesianas</a:t>
            </a:r>
            <a:endParaRPr b="1">
              <a:solidFill>
                <a:srgbClr val="04165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850" y="3505988"/>
            <a:ext cx="40957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311700" y="3739938"/>
            <a:ext cx="2486400" cy="64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Algoritmo Naive Bayes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Código : </a:t>
            </a:r>
            <a:r>
              <a:rPr b="1" lang="pt-BR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Clique aqui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